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575" r:id="rId2"/>
  </p:sldMasterIdLst>
  <p:notesMasterIdLst>
    <p:notesMasterId r:id="rId10"/>
  </p:notesMasterIdLst>
  <p:handoutMasterIdLst>
    <p:handoutMasterId r:id="rId11"/>
  </p:handoutMasterIdLst>
  <p:sldIdLst>
    <p:sldId id="1253" r:id="rId3"/>
    <p:sldId id="1239" r:id="rId4"/>
    <p:sldId id="1251" r:id="rId5"/>
    <p:sldId id="1236" r:id="rId6"/>
    <p:sldId id="1237" r:id="rId7"/>
    <p:sldId id="1289" r:id="rId8"/>
    <p:sldId id="1266" r:id="rId9"/>
  </p:sldIdLst>
  <p:sldSz cx="9144000" cy="6858000" type="screen4x3"/>
  <p:notesSz cx="9144000" cy="6858000"/>
  <p:custShowLst>
    <p:custShow name="Custom Show 1" id="0">
      <p:sldLst/>
    </p:custShow>
  </p:custShowLst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FC1"/>
    <a:srgbClr val="C9E7E9"/>
    <a:srgbClr val="008000"/>
    <a:srgbClr val="0E30C2"/>
    <a:srgbClr val="FBF125"/>
    <a:srgbClr val="8439BD"/>
    <a:srgbClr val="7532A8"/>
    <a:srgbClr val="7E36B4"/>
    <a:srgbClr val="F961E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98638" autoAdjust="0"/>
  </p:normalViewPr>
  <p:slideViewPr>
    <p:cSldViewPr>
      <p:cViewPr varScale="1">
        <p:scale>
          <a:sx n="124" d="100"/>
          <a:sy n="124" d="100"/>
        </p:scale>
        <p:origin x="3408" y="10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129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874FD2-FCAF-4FC1-A144-285A1A517B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fld id="{1B87AE7E-E12F-451B-9698-7895C57AFD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D7F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400" i="0" smtClean="0">
                <a:solidFill>
                  <a:schemeClr val="tx2"/>
                </a:solidFill>
                <a:latin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9A4A-09BE-493F-AF33-A737A42433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921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3021-361B-4916-9086-2A4697D410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F02-8BA3-437F-B221-3B6D2072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7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3021-361B-4916-9086-2A4697D410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F02-8BA3-437F-B221-3B6D2072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57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3021-361B-4916-9086-2A4697D410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F02-8BA3-437F-B221-3B6D2072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93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3021-361B-4916-9086-2A4697D410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F02-8BA3-437F-B221-3B6D2072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69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3021-361B-4916-9086-2A4697D410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F02-8BA3-437F-B221-3B6D2072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D2165-B8FC-42BF-B688-68A05D349EB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482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5586-B663-49C7-B27E-C1E82DD32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8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3021-361B-4916-9086-2A4697D410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F02-8BA3-437F-B221-3B6D2072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3021-361B-4916-9086-2A4697D410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F02-8BA3-437F-B221-3B6D2072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0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3021-361B-4916-9086-2A4697D410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F02-8BA3-437F-B221-3B6D2072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9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3021-361B-4916-9086-2A4697D410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F02-8BA3-437F-B221-3B6D2072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3021-361B-4916-9086-2A4697D410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F02-8BA3-437F-B221-3B6D2072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0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3021-361B-4916-9086-2A4697D410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4F02-8BA3-437F-B221-3B6D2072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8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rgbClr val="0000CC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875239CB-B57A-406D-A67B-8522D35E41F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7" name="Title 1"/>
          <p:cNvSpPr txBox="1">
            <a:spLocks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D7F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4400" i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58" r:id="rId2"/>
    <p:sldLayoutId id="214748457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03021-361B-4916-9086-2A4697D410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4F02-8BA3-437F-B221-3B6D2072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0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9" Type="http://schemas.openxmlformats.org/officeDocument/2006/relationships/image" Target="../media/image24.png"/><Relationship Id="rId21" Type="http://schemas.openxmlformats.org/officeDocument/2006/relationships/tags" Target="../tags/tag29.xml"/><Relationship Id="rId34" Type="http://schemas.openxmlformats.org/officeDocument/2006/relationships/image" Target="../media/image19.png"/><Relationship Id="rId42" Type="http://schemas.openxmlformats.org/officeDocument/2006/relationships/image" Target="../media/image27.png"/><Relationship Id="rId47" Type="http://schemas.openxmlformats.org/officeDocument/2006/relationships/image" Target="../media/image31.wmf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9" Type="http://schemas.openxmlformats.org/officeDocument/2006/relationships/image" Target="../media/image14.png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image" Target="../media/image17.png"/><Relationship Id="rId37" Type="http://schemas.openxmlformats.org/officeDocument/2006/relationships/image" Target="../media/image22.png"/><Relationship Id="rId40" Type="http://schemas.openxmlformats.org/officeDocument/2006/relationships/image" Target="../media/image25.png"/><Relationship Id="rId45" Type="http://schemas.openxmlformats.org/officeDocument/2006/relationships/image" Target="../media/image29.png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image" Target="../media/image13.png"/><Relationship Id="rId36" Type="http://schemas.openxmlformats.org/officeDocument/2006/relationships/image" Target="../media/image21.png"/><Relationship Id="rId49" Type="http://schemas.openxmlformats.org/officeDocument/2006/relationships/image" Target="../media/image33.png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image" Target="../media/image16.png"/><Relationship Id="rId44" Type="http://schemas.openxmlformats.org/officeDocument/2006/relationships/image" Target="../media/image28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5.png"/><Relationship Id="rId35" Type="http://schemas.openxmlformats.org/officeDocument/2006/relationships/image" Target="../media/image20.png"/><Relationship Id="rId43" Type="http://schemas.openxmlformats.org/officeDocument/2006/relationships/image" Target="../media/image10.png"/><Relationship Id="rId48" Type="http://schemas.openxmlformats.org/officeDocument/2006/relationships/image" Target="../media/image32.png"/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image" Target="../media/image18.png"/><Relationship Id="rId38" Type="http://schemas.openxmlformats.org/officeDocument/2006/relationships/image" Target="../media/image23.png"/><Relationship Id="rId46" Type="http://schemas.openxmlformats.org/officeDocument/2006/relationships/image" Target="../media/image30.png"/><Relationship Id="rId20" Type="http://schemas.openxmlformats.org/officeDocument/2006/relationships/tags" Target="../tags/tag28.xml"/><Relationship Id="rId41" Type="http://schemas.openxmlformats.org/officeDocument/2006/relationships/image" Target="../media/image26.png"/><Relationship Id="rId1" Type="http://schemas.openxmlformats.org/officeDocument/2006/relationships/tags" Target="../tags/tag9.xml"/><Relationship Id="rId6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wmf"/><Relationship Id="rId3" Type="http://schemas.openxmlformats.org/officeDocument/2006/relationships/tags" Target="../tags/tag39.xml"/><Relationship Id="rId21" Type="http://schemas.openxmlformats.org/officeDocument/2006/relationships/image" Target="../media/image45.wmf"/><Relationship Id="rId7" Type="http://schemas.openxmlformats.org/officeDocument/2006/relationships/tags" Target="../tags/tag4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1.png"/><Relationship Id="rId25" Type="http://schemas.openxmlformats.org/officeDocument/2006/relationships/image" Target="../media/image49.wmf"/><Relationship Id="rId2" Type="http://schemas.openxmlformats.org/officeDocument/2006/relationships/tags" Target="../tags/tag38.xml"/><Relationship Id="rId16" Type="http://schemas.openxmlformats.org/officeDocument/2006/relationships/image" Target="../media/image40.png"/><Relationship Id="rId20" Type="http://schemas.openxmlformats.org/officeDocument/2006/relationships/image" Target="../media/image44.wmf"/><Relationship Id="rId29" Type="http://schemas.openxmlformats.org/officeDocument/2006/relationships/image" Target="../media/image53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48.wmf"/><Relationship Id="rId32" Type="http://schemas.openxmlformats.org/officeDocument/2006/relationships/image" Target="../media/image56.png"/><Relationship Id="rId5" Type="http://schemas.openxmlformats.org/officeDocument/2006/relationships/tags" Target="../tags/tag41.xml"/><Relationship Id="rId15" Type="http://schemas.openxmlformats.org/officeDocument/2006/relationships/image" Target="../media/image39.png"/><Relationship Id="rId23" Type="http://schemas.openxmlformats.org/officeDocument/2006/relationships/image" Target="../media/image47.wmf"/><Relationship Id="rId28" Type="http://schemas.openxmlformats.org/officeDocument/2006/relationships/image" Target="../media/image52.png"/><Relationship Id="rId10" Type="http://schemas.openxmlformats.org/officeDocument/2006/relationships/tags" Target="../tags/tag46.xml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38.png"/><Relationship Id="rId22" Type="http://schemas.openxmlformats.org/officeDocument/2006/relationships/image" Target="../media/image46.wmf"/><Relationship Id="rId27" Type="http://schemas.openxmlformats.org/officeDocument/2006/relationships/image" Target="../media/image51.wmf"/><Relationship Id="rId30" Type="http://schemas.openxmlformats.org/officeDocument/2006/relationships/image" Target="../media/image54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1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60.png"/><Relationship Id="rId5" Type="http://schemas.openxmlformats.org/officeDocument/2006/relationships/tags" Target="../tags/tag52.xml"/><Relationship Id="rId10" Type="http://schemas.openxmlformats.org/officeDocument/2006/relationships/image" Target="../media/image59.png"/><Relationship Id="rId4" Type="http://schemas.openxmlformats.org/officeDocument/2006/relationships/tags" Target="../tags/tag51.xml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4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63.png"/><Relationship Id="rId5" Type="http://schemas.openxmlformats.org/officeDocument/2006/relationships/tags" Target="../tags/tag58.xml"/><Relationship Id="rId10" Type="http://schemas.openxmlformats.org/officeDocument/2006/relationships/image" Target="../media/image61.png"/><Relationship Id="rId4" Type="http://schemas.openxmlformats.org/officeDocument/2006/relationships/tags" Target="../tags/tag57.xml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08A3B7-3F0C-4631-AC8A-5330611E6B15}" type="slidenum">
              <a:rPr lang="zh-TW" altLang="en-US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200" smtClean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11" descr="t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922838"/>
            <a:ext cx="914558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lide Number Placeholder 1"/>
          <p:cNvSpPr txBox="1">
            <a:spLocks noGrp="1"/>
          </p:cNvSpPr>
          <p:nvPr/>
        </p:nvSpPr>
        <p:spPr bwMode="auto">
          <a:xfrm>
            <a:off x="6934200" y="6477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4CDD89F-79A5-4E86-B80C-CA1FBFD6A738}" type="slidenum">
              <a:rPr lang="zh-TW" altLang="en-US" sz="1400" i="0">
                <a:solidFill>
                  <a:srgbClr val="0000CC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 i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2286000" y="3009597"/>
            <a:ext cx="495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kumimoji="1" lang="en-US" altLang="zh-TW" sz="2400" i="0" dirty="0">
                <a:solidFill>
                  <a:srgbClr val="FF0000"/>
                </a:solidFill>
                <a:latin typeface="Times New Roman" panose="02020603050405020304" pitchFamily="18" charset="0"/>
              </a:rPr>
              <a:t>Raymond H. Chan</a:t>
            </a:r>
          </a:p>
          <a:p>
            <a:pPr algn="ctr" eaLnBrk="1" hangingPunct="1">
              <a:buFontTx/>
              <a:buNone/>
            </a:pPr>
            <a:r>
              <a:rPr kumimoji="1" lang="en-US" altLang="zh-TW" sz="2400" i="0" dirty="0">
                <a:solidFill>
                  <a:srgbClr val="FF0000"/>
                </a:solidFill>
                <a:latin typeface="Times New Roman" panose="02020603050405020304" pitchFamily="18" charset="0"/>
              </a:rPr>
              <a:t>Department of Mathematics      Chinese University of Hong Kong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0" y="6488668"/>
            <a:ext cx="2339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Supported by HKRGC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514600" y="990600"/>
            <a:ext cx="4276725" cy="152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kumimoji="1" lang="en-US" sz="2800" b="1" i="0" dirty="0" smtClean="0">
                <a:solidFill>
                  <a:srgbClr val="0E30C2"/>
                </a:solidFill>
                <a:latin typeface="Times New Roman" panose="02020603050405020304" pitchFamily="18" charset="0"/>
              </a:rPr>
              <a:t>Hyperspectral Image Classification</a:t>
            </a:r>
            <a:endParaRPr kumimoji="1" lang="en-US" sz="2800" b="1" i="0" dirty="0">
              <a:solidFill>
                <a:srgbClr val="0E30C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5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ADC82-C921-48EE-8EF5-4A663CE32E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675389"/>
            <a:ext cx="1488762" cy="184381"/>
          </a:xfrm>
          <a:prstGeom prst="rect">
            <a:avLst/>
          </a:prstGeom>
        </p:spPr>
      </p:pic>
      <p:pic>
        <p:nvPicPr>
          <p:cNvPr id="11" name="Picture 10" descr="A picture containing flying, large&#10;&#10;Description generated with high confidence">
            <a:extLst>
              <a:ext uri="{FF2B5EF4-FFF2-40B4-BE49-F238E27FC236}">
                <a16:creationId xmlns:a16="http://schemas.microsoft.com/office/drawing/2014/main" id="{31C4E824-F208-40A7-965C-7AEE9870EB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03589"/>
            <a:ext cx="2908943" cy="2895600"/>
          </a:xfrm>
          <a:prstGeom prst="rect">
            <a:avLst/>
          </a:prstGeom>
        </p:spPr>
      </p:pic>
      <p:pic>
        <p:nvPicPr>
          <p:cNvPr id="35" name="Picture 3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705601" y="4675388"/>
            <a:ext cx="1937065" cy="506212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 dirty="0">
                <a:solidFill>
                  <a:srgbClr val="CC6600"/>
                </a:solidFill>
                <a:ea typeface="新細明體" pitchFamily="18" charset="-120"/>
              </a:rPr>
              <a:t>Hyper-spectral Image Classification</a:t>
            </a:r>
          </a:p>
        </p:txBody>
      </p:sp>
      <p:sp>
        <p:nvSpPr>
          <p:cNvPr id="36" name="Slide Number Placeholder 3"/>
          <p:cNvSpPr txBox="1">
            <a:spLocks noGrp="1"/>
          </p:cNvSpPr>
          <p:nvPr/>
        </p:nvSpPr>
        <p:spPr bwMode="auto">
          <a:xfrm>
            <a:off x="6934200" y="6477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A77D8F4-F9C3-4E3B-87B9-568C60431BAA}" type="slidenum">
              <a:rPr lang="zh-TW" altLang="en-US" sz="1400" i="0">
                <a:solidFill>
                  <a:srgbClr val="0000CC"/>
                </a:solidFill>
                <a:ea typeface="新細明體" pitchFamily="18" charset="-120"/>
              </a:rPr>
              <a:pPr algn="r" eaLnBrk="1" hangingPunct="1"/>
              <a:t>2</a:t>
            </a:fld>
            <a:endParaRPr lang="en-US" altLang="zh-TW" sz="1400" i="0" dirty="0">
              <a:solidFill>
                <a:srgbClr val="0000CC"/>
              </a:solidFill>
              <a:ea typeface="新細明體" pitchFamily="18" charset="-120"/>
            </a:endParaRPr>
          </a:p>
        </p:txBody>
      </p:sp>
      <p:pic>
        <p:nvPicPr>
          <p:cNvPr id="32" name="Picture 31" descr="paviaU_cub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3400" y="2008389"/>
            <a:ext cx="2362200" cy="2209800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 bwMode="auto">
          <a:xfrm>
            <a:off x="381000" y="4294389"/>
            <a:ext cx="1219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E30C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381000" y="3227589"/>
            <a:ext cx="0" cy="1066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E30C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457200" y="1855989"/>
            <a:ext cx="6096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4370591"/>
            <a:ext cx="719328" cy="224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4974">
            <a:off x="251368" y="1755663"/>
            <a:ext cx="856488" cy="224028"/>
          </a:xfrm>
          <a:prstGeom prst="rect">
            <a:avLst/>
          </a:prstGeom>
        </p:spPr>
      </p:pic>
      <p:grpSp>
        <p:nvGrpSpPr>
          <p:cNvPr id="3" name="Group 64"/>
          <p:cNvGrpSpPr/>
          <p:nvPr/>
        </p:nvGrpSpPr>
        <p:grpSpPr>
          <a:xfrm>
            <a:off x="3352800" y="4648200"/>
            <a:ext cx="2286000" cy="461665"/>
            <a:chOff x="1981200" y="4038600"/>
            <a:chExt cx="2286000" cy="461665"/>
          </a:xfrm>
        </p:grpSpPr>
        <p:sp useBgFill="1">
          <p:nvSpPr>
            <p:cNvPr id="64" name="TextBox 63"/>
            <p:cNvSpPr txBox="1"/>
            <p:nvPr/>
          </p:nvSpPr>
          <p:spPr>
            <a:xfrm>
              <a:off x="1981200" y="4038600"/>
              <a:ext cx="2286000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3" name="Picture 62" descr="IguanaTex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2438400" y="4038600"/>
              <a:ext cx="1284549" cy="17702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BEF11A9-3C11-4C3E-90E6-8D7A788BB5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62" y="1703589"/>
            <a:ext cx="2911475" cy="2898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5DE2FA-F7F9-40B8-83B9-E9A89857DAE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62" y="1703589"/>
            <a:ext cx="2911475" cy="2898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9" y="1083009"/>
            <a:ext cx="4573829" cy="2743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024737"/>
            <a:ext cx="1287619" cy="4815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5586-B663-49C7-B27E-C1E82DD325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2 2"/>
          <p:cNvSpPr>
            <a:spLocks noChangeArrowheads="1"/>
          </p:cNvSpPr>
          <p:nvPr/>
        </p:nvSpPr>
        <p:spPr bwMode="auto">
          <a:xfrm>
            <a:off x="0" y="0"/>
            <a:ext cx="82296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 dirty="0" smtClean="0">
                <a:solidFill>
                  <a:srgbClr val="FF0000"/>
                </a:solidFill>
                <a:ea typeface="新細明體" pitchFamily="18" charset="-120"/>
              </a:rPr>
              <a:t>Our Smooth-and-Threshold </a:t>
            </a:r>
            <a:r>
              <a:rPr lang="en-US" altLang="zh-TW" sz="3200" b="1" i="0" dirty="0" smtClean="0">
                <a:solidFill>
                  <a:srgbClr val="FF0000"/>
                </a:solidFill>
                <a:ea typeface="新細明體" pitchFamily="18" charset="-120"/>
              </a:rPr>
              <a:t>(</a:t>
            </a:r>
            <a:r>
              <a:rPr lang="en-US" altLang="zh-TW" sz="3200" b="1" i="0" dirty="0" err="1" smtClean="0">
                <a:solidFill>
                  <a:srgbClr val="FF0000"/>
                </a:solidFill>
                <a:ea typeface="新細明體" pitchFamily="18" charset="-120"/>
              </a:rPr>
              <a:t>SaT</a:t>
            </a:r>
            <a:r>
              <a:rPr lang="en-US" altLang="zh-TW" sz="3200" b="1" i="0" dirty="0" smtClean="0">
                <a:solidFill>
                  <a:srgbClr val="FF0000"/>
                </a:solidFill>
                <a:ea typeface="新細明體" pitchFamily="18" charset="-120"/>
              </a:rPr>
              <a:t>) </a:t>
            </a:r>
            <a:r>
              <a:rPr lang="en-US" altLang="zh-TW" sz="3200" b="1" dirty="0" smtClean="0">
                <a:solidFill>
                  <a:srgbClr val="FF0000"/>
                </a:solidFill>
                <a:ea typeface="新細明體" pitchFamily="18" charset="-120"/>
              </a:rPr>
              <a:t>Approach</a:t>
            </a:r>
            <a:endParaRPr lang="en-US" altLang="zh-TW" sz="3200" b="1" dirty="0">
              <a:solidFill>
                <a:srgbClr val="FF0000"/>
              </a:solidFill>
              <a:ea typeface="新細明體" pitchFamily="18" charset="-120"/>
            </a:endParaRPr>
          </a:p>
        </p:txBody>
      </p:sp>
      <p:pic>
        <p:nvPicPr>
          <p:cNvPr id="289" name="Picture 288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F32CB798-2466-4A74-9050-6888791E9A3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7" y="5207281"/>
            <a:ext cx="1321061" cy="1315241"/>
          </a:xfrm>
          <a:prstGeom prst="rect">
            <a:avLst/>
          </a:prstGeom>
        </p:spPr>
      </p:pic>
      <p:pic>
        <p:nvPicPr>
          <p:cNvPr id="37888" name="Picture 37887">
            <a:extLst>
              <a:ext uri="{FF2B5EF4-FFF2-40B4-BE49-F238E27FC236}">
                <a16:creationId xmlns:a16="http://schemas.microsoft.com/office/drawing/2014/main" id="{382FC27C-C601-4BB3-A327-39EECED89EE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28" y="5231695"/>
            <a:ext cx="1303818" cy="1297837"/>
          </a:xfrm>
          <a:prstGeom prst="rect">
            <a:avLst/>
          </a:prstGeom>
        </p:spPr>
      </p:pic>
      <p:sp>
        <p:nvSpPr>
          <p:cNvPr id="3481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5CBED23-BFF8-4948-AB1D-F9376C724129}" type="slidenum">
              <a:rPr lang="zh-TW" altLang="en-US" sz="1400" i="0">
                <a:solidFill>
                  <a:srgbClr val="0000CC"/>
                </a:solidFill>
              </a:rPr>
              <a:pPr/>
              <a:t>3</a:t>
            </a:fld>
            <a:endParaRPr lang="en-US" altLang="zh-TW" sz="1400" i="0">
              <a:solidFill>
                <a:srgbClr val="0000CC"/>
              </a:solidFill>
            </a:endParaRP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B4C5846-19C4-413E-9EA1-1D556CA86C5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21" y="5196348"/>
            <a:ext cx="1312416" cy="1306396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4CB25BB4-FBDF-481E-ADEC-B5AFFDC98E3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82" y="5201556"/>
            <a:ext cx="1301952" cy="1295980"/>
          </a:xfrm>
          <a:prstGeom prst="rect">
            <a:avLst/>
          </a:prstGeom>
        </p:spPr>
      </p:pic>
      <p:pic>
        <p:nvPicPr>
          <p:cNvPr id="150" name="Picture 149" descr="A close up of a logo&#10;&#10;Description generated with high confidence">
            <a:extLst>
              <a:ext uri="{FF2B5EF4-FFF2-40B4-BE49-F238E27FC236}">
                <a16:creationId xmlns:a16="http://schemas.microsoft.com/office/drawing/2014/main" id="{81E6290D-3CC4-4F94-AD70-7F0D3BCA25E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21" y="2980545"/>
            <a:ext cx="1303817" cy="1297837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7478C66E-913B-4CDE-B0AA-DB84CD091D9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17" y="2972391"/>
            <a:ext cx="1303817" cy="1297837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4A233F40-A81B-4688-801A-A3182EFF2283}"/>
              </a:ext>
            </a:extLst>
          </p:cNvPr>
          <p:cNvCxnSpPr>
            <a:cxnSpLocks/>
          </p:cNvCxnSpPr>
          <p:nvPr/>
        </p:nvCxnSpPr>
        <p:spPr bwMode="auto">
          <a:xfrm>
            <a:off x="3454614" y="1739182"/>
            <a:ext cx="77978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F8C67149-3111-4957-89C9-F05683B1E267}"/>
              </a:ext>
            </a:extLst>
          </p:cNvPr>
          <p:cNvCxnSpPr>
            <a:cxnSpLocks/>
          </p:cNvCxnSpPr>
          <p:nvPr/>
        </p:nvCxnSpPr>
        <p:spPr bwMode="auto">
          <a:xfrm>
            <a:off x="7127157" y="2374141"/>
            <a:ext cx="0" cy="5362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69307506-698B-4155-B92D-288F1EE7C0EF}"/>
              </a:ext>
            </a:extLst>
          </p:cNvPr>
          <p:cNvCxnSpPr>
            <a:cxnSpLocks/>
          </p:cNvCxnSpPr>
          <p:nvPr/>
        </p:nvCxnSpPr>
        <p:spPr bwMode="auto">
          <a:xfrm flipV="1">
            <a:off x="2350944" y="4304098"/>
            <a:ext cx="709974" cy="7013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532A8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7" name="Picture 19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2262552" y="4407551"/>
            <a:ext cx="460248" cy="1158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5" y="4585326"/>
            <a:ext cx="1380745" cy="528828"/>
          </a:xfrm>
          <a:prstGeom prst="rect">
            <a:avLst/>
          </a:prstGeom>
        </p:spPr>
      </p:pic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F5F33099-D08C-4748-ACD6-69A838C8B9F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770548" y="5873807"/>
            <a:ext cx="535577" cy="77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5" name="Picture 184">
            <a:extLst>
              <a:ext uri="{FF2B5EF4-FFF2-40B4-BE49-F238E27FC236}">
                <a16:creationId xmlns:a16="http://schemas.microsoft.com/office/drawing/2014/main" id="{4F01217F-46F2-4029-AC2A-6ABC5A71CBD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90" y="3634977"/>
            <a:ext cx="251429" cy="41143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D1EE53C6-1514-4DFA-96F9-6523522476A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80" y="5860972"/>
            <a:ext cx="251429" cy="41143"/>
          </a:xfrm>
          <a:prstGeom prst="rect">
            <a:avLst/>
          </a:prstGeom>
        </p:spPr>
      </p:pic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561D6DF-E322-4135-A1D3-72BBBBF82827}"/>
              </a:ext>
            </a:extLst>
          </p:cNvPr>
          <p:cNvCxnSpPr>
            <a:cxnSpLocks/>
          </p:cNvCxnSpPr>
          <p:nvPr/>
        </p:nvCxnSpPr>
        <p:spPr bwMode="auto">
          <a:xfrm flipV="1">
            <a:off x="4379870" y="1009667"/>
            <a:ext cx="661964" cy="677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8" name="Picture 207">
            <a:extLst>
              <a:ext uri="{FF2B5EF4-FFF2-40B4-BE49-F238E27FC236}">
                <a16:creationId xmlns:a16="http://schemas.microsoft.com/office/drawing/2014/main" id="{D153E498-995F-4A9B-907B-735BE0FDFB0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12" y="1104555"/>
            <a:ext cx="856381" cy="224000"/>
          </a:xfrm>
          <a:prstGeom prst="rect">
            <a:avLst/>
          </a:prstGeom>
        </p:spPr>
      </p:pic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51BB24D6-FEAB-4D5D-88AE-148E14A226EF}"/>
              </a:ext>
            </a:extLst>
          </p:cNvPr>
          <p:cNvCxnSpPr>
            <a:cxnSpLocks/>
          </p:cNvCxnSpPr>
          <p:nvPr/>
        </p:nvCxnSpPr>
        <p:spPr bwMode="auto">
          <a:xfrm>
            <a:off x="5545440" y="1739182"/>
            <a:ext cx="86204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439BD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0" name="Picture 209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/>
          <a:stretch>
            <a:fillRect/>
          </a:stretch>
        </p:blipFill>
        <p:spPr>
          <a:xfrm>
            <a:off x="5625269" y="1119805"/>
            <a:ext cx="746760" cy="220980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CFC6B596-B99B-48DD-83B6-2FB2A84E7AA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95" y="2134962"/>
            <a:ext cx="211810" cy="1508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89" y="1717405"/>
            <a:ext cx="1199388" cy="481584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606A79C3-F748-48DB-8569-C04A4768FEE1}"/>
              </a:ext>
            </a:extLst>
          </p:cNvPr>
          <p:cNvGrpSpPr/>
          <p:nvPr/>
        </p:nvGrpSpPr>
        <p:grpSpPr>
          <a:xfrm>
            <a:off x="6565734" y="1243254"/>
            <a:ext cx="766481" cy="1041779"/>
            <a:chOff x="6565734" y="1243254"/>
            <a:chExt cx="766481" cy="1041779"/>
          </a:xfrm>
        </p:grpSpPr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109B1542-FE4C-449B-9D65-E352BF345D88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888" y="2134176"/>
              <a:ext cx="211810" cy="150857"/>
            </a:xfrm>
            <a:prstGeom prst="rect">
              <a:avLst/>
            </a:prstGeom>
          </p:spPr>
        </p:pic>
        <p:grpSp>
          <p:nvGrpSpPr>
            <p:cNvPr id="3" name="Group 213">
              <a:extLst>
                <a:ext uri="{FF2B5EF4-FFF2-40B4-BE49-F238E27FC236}">
                  <a16:creationId xmlns:a16="http://schemas.microsoft.com/office/drawing/2014/main" id="{B2F637D0-CBEE-4391-BBEA-23F6DB8006A8}"/>
                </a:ext>
              </a:extLst>
            </p:cNvPr>
            <p:cNvGrpSpPr/>
            <p:nvPr/>
          </p:nvGrpSpPr>
          <p:grpSpPr>
            <a:xfrm>
              <a:off x="7114607" y="1253700"/>
              <a:ext cx="216796" cy="210170"/>
              <a:chOff x="7590295" y="1941482"/>
              <a:chExt cx="347472" cy="336853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89E62D35-1006-4682-9FD1-0DD362906F26}"/>
                  </a:ext>
                </a:extLst>
              </p:cNvPr>
              <p:cNvCxnSpPr/>
              <p:nvPr/>
            </p:nvCxnSpPr>
            <p:spPr>
              <a:xfrm>
                <a:off x="7590295" y="1941482"/>
                <a:ext cx="34747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640F0D9E-0213-4C38-BED0-8A93462979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7943" y="1941482"/>
                <a:ext cx="0" cy="33685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27829C1C-6B34-46D6-AA15-54CF62AD4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5734" y="1243254"/>
              <a:ext cx="550249" cy="55187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9CA54BF4-5048-4832-A9FF-6C7FB04F1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966" y="1248789"/>
              <a:ext cx="550249" cy="55187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B0C627BE-6560-47B6-AE48-299734C004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8336" y="1465582"/>
              <a:ext cx="550249" cy="55187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19">
              <a:extLst>
                <a:ext uri="{FF2B5EF4-FFF2-40B4-BE49-F238E27FC236}">
                  <a16:creationId xmlns:a16="http://schemas.microsoft.com/office/drawing/2014/main" id="{3E68BE0F-D608-4AF3-86B1-DFAC921CDA15}"/>
                </a:ext>
              </a:extLst>
            </p:cNvPr>
            <p:cNvGrpSpPr/>
            <p:nvPr/>
          </p:nvGrpSpPr>
          <p:grpSpPr>
            <a:xfrm>
              <a:off x="6698793" y="1671884"/>
              <a:ext cx="216796" cy="210170"/>
              <a:chOff x="7590295" y="1941482"/>
              <a:chExt cx="347472" cy="336853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35CC1E88-07ED-4F41-A640-19C09F1E4D4B}"/>
                  </a:ext>
                </a:extLst>
              </p:cNvPr>
              <p:cNvCxnSpPr/>
              <p:nvPr/>
            </p:nvCxnSpPr>
            <p:spPr>
              <a:xfrm>
                <a:off x="7590295" y="1941482"/>
                <a:ext cx="34747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5943B5C6-9579-40D3-922C-A9063A7DF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7939" y="1941482"/>
                <a:ext cx="0" cy="33685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22">
              <a:extLst>
                <a:ext uri="{FF2B5EF4-FFF2-40B4-BE49-F238E27FC236}">
                  <a16:creationId xmlns:a16="http://schemas.microsoft.com/office/drawing/2014/main" id="{844E5009-71A1-4FA5-BE63-ECB3B8837576}"/>
                </a:ext>
              </a:extLst>
            </p:cNvPr>
            <p:cNvGrpSpPr/>
            <p:nvPr/>
          </p:nvGrpSpPr>
          <p:grpSpPr>
            <a:xfrm>
              <a:off x="6807190" y="1559735"/>
              <a:ext cx="216796" cy="210170"/>
              <a:chOff x="7590295" y="1941482"/>
              <a:chExt cx="347472" cy="336853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2C27ECDB-FE74-479D-8682-1A736263C892}"/>
                  </a:ext>
                </a:extLst>
              </p:cNvPr>
              <p:cNvCxnSpPr/>
              <p:nvPr/>
            </p:nvCxnSpPr>
            <p:spPr>
              <a:xfrm>
                <a:off x="7590295" y="1941482"/>
                <a:ext cx="34747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5BFE611E-E2E8-48B9-A244-35CF91037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7939" y="1941482"/>
                <a:ext cx="0" cy="33685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25">
              <a:extLst>
                <a:ext uri="{FF2B5EF4-FFF2-40B4-BE49-F238E27FC236}">
                  <a16:creationId xmlns:a16="http://schemas.microsoft.com/office/drawing/2014/main" id="{9F03D001-6D42-4858-8FAB-D73AE7449F46}"/>
                </a:ext>
              </a:extLst>
            </p:cNvPr>
            <p:cNvGrpSpPr/>
            <p:nvPr/>
          </p:nvGrpSpPr>
          <p:grpSpPr>
            <a:xfrm>
              <a:off x="6910361" y="1454132"/>
              <a:ext cx="216796" cy="210170"/>
              <a:chOff x="7590295" y="1941482"/>
              <a:chExt cx="347472" cy="336853"/>
            </a:xfrm>
          </p:grpSpPr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5A3F909F-94AE-415C-96E9-E647D5317C04}"/>
                  </a:ext>
                </a:extLst>
              </p:cNvPr>
              <p:cNvCxnSpPr/>
              <p:nvPr/>
            </p:nvCxnSpPr>
            <p:spPr>
              <a:xfrm>
                <a:off x="7590295" y="1941482"/>
                <a:ext cx="34747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C47A08C0-6358-422A-8894-4DAF6713F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7939" y="1941482"/>
                <a:ext cx="0" cy="33685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28">
              <a:extLst>
                <a:ext uri="{FF2B5EF4-FFF2-40B4-BE49-F238E27FC236}">
                  <a16:creationId xmlns:a16="http://schemas.microsoft.com/office/drawing/2014/main" id="{AD101DCF-55CE-4131-A925-22D271B3AB8F}"/>
                </a:ext>
              </a:extLst>
            </p:cNvPr>
            <p:cNvGrpSpPr/>
            <p:nvPr/>
          </p:nvGrpSpPr>
          <p:grpSpPr>
            <a:xfrm>
              <a:off x="7014729" y="1354579"/>
              <a:ext cx="216796" cy="210170"/>
              <a:chOff x="7590295" y="1941482"/>
              <a:chExt cx="347472" cy="336853"/>
            </a:xfrm>
          </p:grpSpPr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4967EB8B-F64C-49A5-83C4-05029E375E81}"/>
                  </a:ext>
                </a:extLst>
              </p:cNvPr>
              <p:cNvCxnSpPr/>
              <p:nvPr/>
            </p:nvCxnSpPr>
            <p:spPr>
              <a:xfrm>
                <a:off x="7590295" y="1941482"/>
                <a:ext cx="34747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EDE5570A-DD36-4CC7-9E41-A0CF546953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7939" y="1941482"/>
                <a:ext cx="0" cy="33685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9CB1FBD2-D93C-416F-BAA8-89BF3E45D371}"/>
                </a:ext>
              </a:extLst>
            </p:cNvPr>
            <p:cNvSpPr/>
            <p:nvPr/>
          </p:nvSpPr>
          <p:spPr>
            <a:xfrm>
              <a:off x="6569364" y="1803538"/>
              <a:ext cx="216796" cy="213915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13EAC2C1-2E9A-4EE9-A63F-D910A37B36CA}"/>
              </a:ext>
            </a:extLst>
          </p:cNvPr>
          <p:cNvCxnSpPr>
            <a:cxnSpLocks/>
          </p:cNvCxnSpPr>
          <p:nvPr/>
        </p:nvCxnSpPr>
        <p:spPr bwMode="auto">
          <a:xfrm>
            <a:off x="7123127" y="4897262"/>
            <a:ext cx="0" cy="2183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4" name="Picture 233">
            <a:extLst>
              <a:ext uri="{FF2B5EF4-FFF2-40B4-BE49-F238E27FC236}">
                <a16:creationId xmlns:a16="http://schemas.microsoft.com/office/drawing/2014/main" id="{1CC3773A-F374-4DF1-B7CE-59C2E3AA94E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37" y="3855994"/>
            <a:ext cx="211810" cy="150857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9B00AE1D-262C-4540-A783-F21E9A77DBF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930" y="3851569"/>
            <a:ext cx="211810" cy="150857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B7785B6F-B13D-4431-8E85-05A2614B402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82" y="6034289"/>
            <a:ext cx="211810" cy="150857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C576B6DF-5C91-49BC-9533-4F46FCDBDCD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65" y="6055592"/>
            <a:ext cx="211810" cy="1508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64" y="4352492"/>
            <a:ext cx="1266445" cy="2240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91" y="4378241"/>
            <a:ext cx="1278637" cy="224028"/>
          </a:xfrm>
          <a:prstGeom prst="rect">
            <a:avLst/>
          </a:prstGeom>
        </p:spPr>
      </p:pic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8FEDB279-A6A9-4BA5-BB50-0E26228562F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01510" y="5857104"/>
            <a:ext cx="535577" cy="77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4" name="Picture 213" descr="IguanaTex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/>
          <a:stretch>
            <a:fillRect/>
          </a:stretch>
        </p:blipFill>
        <p:spPr>
          <a:xfrm>
            <a:off x="6115787" y="4630920"/>
            <a:ext cx="1994916" cy="227076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C5B8EA1D-E366-4F1E-A62C-40F2B88E3E4B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7" y="5205786"/>
            <a:ext cx="1322564" cy="1316736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1F14D3C3-F780-41A7-AFC5-8AB359E189F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7" y="6082174"/>
            <a:ext cx="211810" cy="150857"/>
          </a:xfrm>
          <a:prstGeom prst="rect">
            <a:avLst/>
          </a:prstGeom>
        </p:spPr>
      </p:pic>
      <p:grpSp>
        <p:nvGrpSpPr>
          <p:cNvPr id="8" name="Group 244">
            <a:extLst>
              <a:ext uri="{FF2B5EF4-FFF2-40B4-BE49-F238E27FC236}">
                <a16:creationId xmlns:a16="http://schemas.microsoft.com/office/drawing/2014/main" id="{D51478B1-C0FF-4EE6-8A1C-1A0E664EECE7}"/>
              </a:ext>
            </a:extLst>
          </p:cNvPr>
          <p:cNvGrpSpPr/>
          <p:nvPr/>
        </p:nvGrpSpPr>
        <p:grpSpPr>
          <a:xfrm>
            <a:off x="4461607" y="1025048"/>
            <a:ext cx="1020238" cy="1012947"/>
            <a:chOff x="4366362" y="537246"/>
            <a:chExt cx="1610990" cy="1599477"/>
          </a:xfrm>
        </p:grpSpPr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7CDC301C-1118-4D5F-9132-E0E96D0450E4}"/>
                </a:ext>
              </a:extLst>
            </p:cNvPr>
            <p:cNvCxnSpPr/>
            <p:nvPr/>
          </p:nvCxnSpPr>
          <p:spPr>
            <a:xfrm flipV="1">
              <a:off x="4366362" y="543089"/>
              <a:ext cx="1263518" cy="12571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856CD562-2ED2-47F8-B6C9-E11ACBE3A6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184" y="539812"/>
              <a:ext cx="1226534" cy="12602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91932E6B-EA5D-4BF8-B476-8B3FA697CA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184" y="867736"/>
              <a:ext cx="1230155" cy="12689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248">
              <a:extLst>
                <a:ext uri="{FF2B5EF4-FFF2-40B4-BE49-F238E27FC236}">
                  <a16:creationId xmlns:a16="http://schemas.microsoft.com/office/drawing/2014/main" id="{65B646E1-D607-4980-AE31-0B9DE6E044F3}"/>
                </a:ext>
              </a:extLst>
            </p:cNvPr>
            <p:cNvGrpSpPr/>
            <p:nvPr/>
          </p:nvGrpSpPr>
          <p:grpSpPr>
            <a:xfrm>
              <a:off x="5629880" y="537246"/>
              <a:ext cx="347472" cy="336853"/>
              <a:chOff x="7590295" y="1941482"/>
              <a:chExt cx="347472" cy="336853"/>
            </a:xfrm>
          </p:grpSpPr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BB639A87-6ECF-4810-8833-0D8DC67CFCD7}"/>
                  </a:ext>
                </a:extLst>
              </p:cNvPr>
              <p:cNvCxnSpPr/>
              <p:nvPr/>
            </p:nvCxnSpPr>
            <p:spPr>
              <a:xfrm>
                <a:off x="7590295" y="1941482"/>
                <a:ext cx="34747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29EF2347-3E39-4A4D-B8B0-9BE03AFF0A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7939" y="1941482"/>
                <a:ext cx="0" cy="3368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49">
              <a:extLst>
                <a:ext uri="{FF2B5EF4-FFF2-40B4-BE49-F238E27FC236}">
                  <a16:creationId xmlns:a16="http://schemas.microsoft.com/office/drawing/2014/main" id="{19DECC5E-ABDF-4979-BF6F-6E87AD034156}"/>
                </a:ext>
              </a:extLst>
            </p:cNvPr>
            <p:cNvGrpSpPr/>
            <p:nvPr/>
          </p:nvGrpSpPr>
          <p:grpSpPr>
            <a:xfrm>
              <a:off x="4589152" y="1598138"/>
              <a:ext cx="347472" cy="336853"/>
              <a:chOff x="7590295" y="1941482"/>
              <a:chExt cx="347472" cy="336853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0380CDC8-2BEA-4956-A67F-4DAEB3184EE0}"/>
                  </a:ext>
                </a:extLst>
              </p:cNvPr>
              <p:cNvCxnSpPr/>
              <p:nvPr/>
            </p:nvCxnSpPr>
            <p:spPr>
              <a:xfrm>
                <a:off x="7590295" y="1941482"/>
                <a:ext cx="34747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914FED6A-0043-4F52-9B0E-1FDCF95C5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7939" y="1941482"/>
                <a:ext cx="0" cy="3368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50">
              <a:extLst>
                <a:ext uri="{FF2B5EF4-FFF2-40B4-BE49-F238E27FC236}">
                  <a16:creationId xmlns:a16="http://schemas.microsoft.com/office/drawing/2014/main" id="{A6DED8F6-4171-47F4-869E-53E2F770456F}"/>
                </a:ext>
              </a:extLst>
            </p:cNvPr>
            <p:cNvGrpSpPr/>
            <p:nvPr/>
          </p:nvGrpSpPr>
          <p:grpSpPr>
            <a:xfrm>
              <a:off x="4810165" y="1364570"/>
              <a:ext cx="347472" cy="336853"/>
              <a:chOff x="7590295" y="1941482"/>
              <a:chExt cx="347472" cy="336853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52E02553-F2F9-4BA9-8987-84B72249A07E}"/>
                  </a:ext>
                </a:extLst>
              </p:cNvPr>
              <p:cNvCxnSpPr/>
              <p:nvPr/>
            </p:nvCxnSpPr>
            <p:spPr>
              <a:xfrm>
                <a:off x="7590295" y="1941482"/>
                <a:ext cx="34747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AB5C5B68-8399-4378-9912-809D190AE2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7939" y="1941482"/>
                <a:ext cx="0" cy="3368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251">
              <a:extLst>
                <a:ext uri="{FF2B5EF4-FFF2-40B4-BE49-F238E27FC236}">
                  <a16:creationId xmlns:a16="http://schemas.microsoft.com/office/drawing/2014/main" id="{98829F78-5597-4066-BCEC-42CA18A7441C}"/>
                </a:ext>
              </a:extLst>
            </p:cNvPr>
            <p:cNvGrpSpPr/>
            <p:nvPr/>
          </p:nvGrpSpPr>
          <p:grpSpPr>
            <a:xfrm>
              <a:off x="4993815" y="1166893"/>
              <a:ext cx="347472" cy="336853"/>
              <a:chOff x="7590295" y="1941482"/>
              <a:chExt cx="347472" cy="336853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25CD79B9-3490-42C7-9A44-7321B46B2259}"/>
                  </a:ext>
                </a:extLst>
              </p:cNvPr>
              <p:cNvCxnSpPr/>
              <p:nvPr/>
            </p:nvCxnSpPr>
            <p:spPr>
              <a:xfrm>
                <a:off x="7590295" y="1941482"/>
                <a:ext cx="34747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CD8A75FC-8437-4D5E-B094-EE35237A97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7939" y="1941482"/>
                <a:ext cx="0" cy="3368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252">
              <a:extLst>
                <a:ext uri="{FF2B5EF4-FFF2-40B4-BE49-F238E27FC236}">
                  <a16:creationId xmlns:a16="http://schemas.microsoft.com/office/drawing/2014/main" id="{D088AFF9-693F-474E-BACC-9A5EEFD9958D}"/>
                </a:ext>
              </a:extLst>
            </p:cNvPr>
            <p:cNvGrpSpPr/>
            <p:nvPr/>
          </p:nvGrpSpPr>
          <p:grpSpPr>
            <a:xfrm>
              <a:off x="5206470" y="979852"/>
              <a:ext cx="347472" cy="336853"/>
              <a:chOff x="7590295" y="1941482"/>
              <a:chExt cx="347472" cy="336853"/>
            </a:xfrm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10D095C7-83E1-4D66-981C-18CF47EC5CA4}"/>
                  </a:ext>
                </a:extLst>
              </p:cNvPr>
              <p:cNvCxnSpPr/>
              <p:nvPr/>
            </p:nvCxnSpPr>
            <p:spPr>
              <a:xfrm>
                <a:off x="7590295" y="1941482"/>
                <a:ext cx="34747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F0A95CF5-2A34-421A-A24F-F623ED791A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7939" y="1941482"/>
                <a:ext cx="0" cy="3368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53">
              <a:extLst>
                <a:ext uri="{FF2B5EF4-FFF2-40B4-BE49-F238E27FC236}">
                  <a16:creationId xmlns:a16="http://schemas.microsoft.com/office/drawing/2014/main" id="{2F604051-0DE6-458F-82D7-65A59B8F2489}"/>
                </a:ext>
              </a:extLst>
            </p:cNvPr>
            <p:cNvGrpSpPr/>
            <p:nvPr/>
          </p:nvGrpSpPr>
          <p:grpSpPr>
            <a:xfrm>
              <a:off x="5418175" y="737452"/>
              <a:ext cx="347472" cy="336853"/>
              <a:chOff x="7590295" y="1941482"/>
              <a:chExt cx="347472" cy="336853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BF4ED2EA-49F5-4B7B-BFAC-1CC3FB726B7F}"/>
                  </a:ext>
                </a:extLst>
              </p:cNvPr>
              <p:cNvCxnSpPr/>
              <p:nvPr/>
            </p:nvCxnSpPr>
            <p:spPr>
              <a:xfrm>
                <a:off x="7590295" y="1941482"/>
                <a:ext cx="34747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7AFEF978-D48B-427D-B4F0-EC4FECAB6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7939" y="1941482"/>
                <a:ext cx="0" cy="3368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BAAEA82B-517C-4933-AB16-AA8B28F2F13F}"/>
                </a:ext>
              </a:extLst>
            </p:cNvPr>
            <p:cNvSpPr/>
            <p:nvPr/>
          </p:nvSpPr>
          <p:spPr>
            <a:xfrm>
              <a:off x="4372123" y="1791292"/>
              <a:ext cx="347472" cy="3428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0" name="Picture 199" descr="IguanaTex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/>
          <a:stretch>
            <a:fillRect/>
          </a:stretch>
        </p:blipFill>
        <p:spPr>
          <a:xfrm>
            <a:off x="5719524" y="1427761"/>
            <a:ext cx="537972" cy="184404"/>
          </a:xfrm>
          <a:prstGeom prst="rect">
            <a:avLst/>
          </a:prstGeom>
        </p:spPr>
      </p:pic>
      <p:grpSp>
        <p:nvGrpSpPr>
          <p:cNvPr id="249" name="Group 248"/>
          <p:cNvGrpSpPr/>
          <p:nvPr/>
        </p:nvGrpSpPr>
        <p:grpSpPr>
          <a:xfrm>
            <a:off x="256626" y="792639"/>
            <a:ext cx="3019738" cy="3048789"/>
            <a:chOff x="256626" y="792639"/>
            <a:chExt cx="3019738" cy="3048789"/>
          </a:xfrm>
        </p:grpSpPr>
        <p:pic>
          <p:nvPicPr>
            <p:cNvPr id="229" name="Picture 228" descr="IguanaTex_tmp.pn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5" cstate="print"/>
            <a:stretch>
              <a:fillRect/>
            </a:stretch>
          </p:blipFill>
          <p:spPr>
            <a:xfrm>
              <a:off x="607967" y="3617400"/>
              <a:ext cx="719328" cy="224028"/>
            </a:xfrm>
            <a:prstGeom prst="rect">
              <a:avLst/>
            </a:prstGeom>
          </p:spPr>
        </p:pic>
        <p:pic>
          <p:nvPicPr>
            <p:cNvPr id="241" name="Picture 240" descr="IguanaTex_tmp.pn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6" cstate="print"/>
            <a:stretch>
              <a:fillRect/>
            </a:stretch>
          </p:blipFill>
          <p:spPr>
            <a:xfrm>
              <a:off x="256626" y="1053990"/>
              <a:ext cx="856488" cy="224028"/>
            </a:xfrm>
            <a:prstGeom prst="rect">
              <a:avLst/>
            </a:prstGeom>
          </p:spPr>
        </p:pic>
        <p:grpSp>
          <p:nvGrpSpPr>
            <p:cNvPr id="245" name="Group 244"/>
            <p:cNvGrpSpPr/>
            <p:nvPr/>
          </p:nvGrpSpPr>
          <p:grpSpPr>
            <a:xfrm>
              <a:off x="564844" y="792639"/>
              <a:ext cx="2711520" cy="2692616"/>
              <a:chOff x="564844" y="792639"/>
              <a:chExt cx="2711520" cy="2692616"/>
            </a:xfrm>
          </p:grpSpPr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6B893794-B98F-4E37-B205-C42F92196E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4844" y="3485255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61639C63-696D-4246-A1C3-32146A8DD1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65798" y="2418455"/>
                <a:ext cx="0" cy="10668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B9E596DF-A494-41E6-BC96-82391A3535D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13581" y="820749"/>
                <a:ext cx="898788" cy="89021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17" name="Group 161">
                <a:extLst>
                  <a:ext uri="{FF2B5EF4-FFF2-40B4-BE49-F238E27FC236}">
                    <a16:creationId xmlns:a16="http://schemas.microsoft.com/office/drawing/2014/main" id="{55830853-A388-4D67-8CB8-3DCA5245F86A}"/>
                  </a:ext>
                </a:extLst>
              </p:cNvPr>
              <p:cNvGrpSpPr/>
              <p:nvPr/>
            </p:nvGrpSpPr>
            <p:grpSpPr>
              <a:xfrm>
                <a:off x="1962063" y="794310"/>
                <a:ext cx="1301666" cy="1301666"/>
                <a:chOff x="-269833" y="4724400"/>
                <a:chExt cx="1301666" cy="1301666"/>
              </a:xfrm>
            </p:grpSpPr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2600EB38-D2C3-41AF-97AE-BC6C65C737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69833" y="4724400"/>
                  <a:ext cx="130166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7B2D7BF-6D7A-4CC0-982A-BAF7D4A2CC5D}"/>
                    </a:ext>
                  </a:extLst>
                </p:cNvPr>
                <p:cNvCxnSpPr/>
                <p:nvPr/>
              </p:nvCxnSpPr>
              <p:spPr>
                <a:xfrm>
                  <a:off x="1031833" y="4724400"/>
                  <a:ext cx="0" cy="130166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FAAF8CFD-D826-4AA3-BAF3-50BB9833FA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518" y="794310"/>
                <a:ext cx="1263518" cy="12571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23F53DD3-45D9-4BBB-B765-CAAFF96397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3429" y="792639"/>
                <a:ext cx="1263518" cy="12571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C7D8EB24-4FC7-4ACF-B5FD-DF7FACFAF3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2846" y="2095976"/>
                <a:ext cx="1263518" cy="125713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67">
                <a:extLst>
                  <a:ext uri="{FF2B5EF4-FFF2-40B4-BE49-F238E27FC236}">
                    <a16:creationId xmlns:a16="http://schemas.microsoft.com/office/drawing/2014/main" id="{DF87F369-C7BA-4DD4-A1A8-BD012639AC7E}"/>
                  </a:ext>
                </a:extLst>
              </p:cNvPr>
              <p:cNvGrpSpPr/>
              <p:nvPr/>
            </p:nvGrpSpPr>
            <p:grpSpPr>
              <a:xfrm>
                <a:off x="920269" y="1819392"/>
                <a:ext cx="1316761" cy="1310880"/>
                <a:chOff x="-269833" y="4724400"/>
                <a:chExt cx="1316761" cy="1310880"/>
              </a:xfrm>
            </p:grpSpPr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51E4DAE9-6DF2-4490-846E-3B60DA46A5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69833" y="4724400"/>
                  <a:ext cx="130166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3ACDF21D-E932-45F6-BD3E-799764F6F8AE}"/>
                    </a:ext>
                  </a:extLst>
                </p:cNvPr>
                <p:cNvCxnSpPr/>
                <p:nvPr/>
              </p:nvCxnSpPr>
              <p:spPr>
                <a:xfrm>
                  <a:off x="1046928" y="4733614"/>
                  <a:ext cx="0" cy="130166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70">
                <a:extLst>
                  <a:ext uri="{FF2B5EF4-FFF2-40B4-BE49-F238E27FC236}">
                    <a16:creationId xmlns:a16="http://schemas.microsoft.com/office/drawing/2014/main" id="{83172D4C-71B2-427F-855D-0FC792A90011}"/>
                  </a:ext>
                </a:extLst>
              </p:cNvPr>
              <p:cNvGrpSpPr/>
              <p:nvPr/>
            </p:nvGrpSpPr>
            <p:grpSpPr>
              <a:xfrm>
                <a:off x="1156065" y="1609842"/>
                <a:ext cx="1301666" cy="1301666"/>
                <a:chOff x="-269833" y="4724400"/>
                <a:chExt cx="1301666" cy="1301666"/>
              </a:xfrm>
            </p:grpSpPr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63981801-D704-43BB-9A39-B588888890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69833" y="4724400"/>
                  <a:ext cx="130166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DCE6F8E1-F119-48B6-AF21-E2FD549C4B5E}"/>
                    </a:ext>
                  </a:extLst>
                </p:cNvPr>
                <p:cNvCxnSpPr/>
                <p:nvPr/>
              </p:nvCxnSpPr>
              <p:spPr>
                <a:xfrm>
                  <a:off x="1031833" y="4724400"/>
                  <a:ext cx="0" cy="130166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73">
                <a:extLst>
                  <a:ext uri="{FF2B5EF4-FFF2-40B4-BE49-F238E27FC236}">
                    <a16:creationId xmlns:a16="http://schemas.microsoft.com/office/drawing/2014/main" id="{9FC3B6F9-E77F-488D-B88A-C6618D3F20EE}"/>
                  </a:ext>
                </a:extLst>
              </p:cNvPr>
              <p:cNvGrpSpPr/>
              <p:nvPr/>
            </p:nvGrpSpPr>
            <p:grpSpPr>
              <a:xfrm>
                <a:off x="1381391" y="1386213"/>
                <a:ext cx="1301666" cy="1301666"/>
                <a:chOff x="-269833" y="4724400"/>
                <a:chExt cx="1301666" cy="1301666"/>
              </a:xfrm>
            </p:grpSpPr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16F85E86-8653-4230-B8F3-B032BD2745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69833" y="4724400"/>
                  <a:ext cx="130166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6843E1EC-976A-438D-AF73-7732563D0A41}"/>
                    </a:ext>
                  </a:extLst>
                </p:cNvPr>
                <p:cNvCxnSpPr/>
                <p:nvPr/>
              </p:nvCxnSpPr>
              <p:spPr>
                <a:xfrm>
                  <a:off x="1031833" y="4724400"/>
                  <a:ext cx="0" cy="130166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176">
                <a:extLst>
                  <a:ext uri="{FF2B5EF4-FFF2-40B4-BE49-F238E27FC236}">
                    <a16:creationId xmlns:a16="http://schemas.microsoft.com/office/drawing/2014/main" id="{32DFC06F-5CB4-4B79-BFB9-1E3262DFCE55}"/>
                  </a:ext>
                </a:extLst>
              </p:cNvPr>
              <p:cNvGrpSpPr/>
              <p:nvPr/>
            </p:nvGrpSpPr>
            <p:grpSpPr>
              <a:xfrm>
                <a:off x="1573144" y="1180767"/>
                <a:ext cx="1301666" cy="1301666"/>
                <a:chOff x="-269833" y="4724400"/>
                <a:chExt cx="1301666" cy="1301666"/>
              </a:xfrm>
            </p:grpSpPr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6F213087-18C5-4BF3-AEAF-EC13C662F5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69833" y="4724400"/>
                  <a:ext cx="130166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F0FF3FFA-A578-4BDC-A5D2-320988D12940}"/>
                    </a:ext>
                  </a:extLst>
                </p:cNvPr>
                <p:cNvCxnSpPr/>
                <p:nvPr/>
              </p:nvCxnSpPr>
              <p:spPr>
                <a:xfrm>
                  <a:off x="1031833" y="4724400"/>
                  <a:ext cx="0" cy="130166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179">
                <a:extLst>
                  <a:ext uri="{FF2B5EF4-FFF2-40B4-BE49-F238E27FC236}">
                    <a16:creationId xmlns:a16="http://schemas.microsoft.com/office/drawing/2014/main" id="{E66AD470-44AE-45C4-BC67-2E45FFEA4339}"/>
                  </a:ext>
                </a:extLst>
              </p:cNvPr>
              <p:cNvGrpSpPr/>
              <p:nvPr/>
            </p:nvGrpSpPr>
            <p:grpSpPr>
              <a:xfrm>
                <a:off x="1762109" y="992449"/>
                <a:ext cx="1301666" cy="1301666"/>
                <a:chOff x="-269833" y="4724400"/>
                <a:chExt cx="1301666" cy="1301666"/>
              </a:xfrm>
            </p:grpSpPr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8690CA82-8C69-4290-8B70-268CA0F284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69833" y="4724400"/>
                  <a:ext cx="130166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1807989A-7F2E-4081-99DE-8428DC057A6F}"/>
                    </a:ext>
                  </a:extLst>
                </p:cNvPr>
                <p:cNvCxnSpPr/>
                <p:nvPr/>
              </p:nvCxnSpPr>
              <p:spPr>
                <a:xfrm>
                  <a:off x="1031833" y="4724400"/>
                  <a:ext cx="0" cy="130166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01546FFE-DAB3-4604-A815-CFA677DFD0B1}"/>
                  </a:ext>
                </a:extLst>
              </p:cNvPr>
              <p:cNvPicPr>
                <a:picLocks/>
              </p:cNvPicPr>
              <p:nvPr/>
            </p:nvPicPr>
            <p:blipFill>
              <a:blip r:embed="rId47" cstate="print">
                <a:lum bright="2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868" y="2066458"/>
                <a:ext cx="1271016" cy="1271016"/>
              </a:xfrm>
              <a:prstGeom prst="rect">
                <a:avLst/>
              </a:prstGeom>
            </p:spPr>
          </p:pic>
          <p:pic>
            <p:nvPicPr>
              <p:cNvPr id="242" name="Picture 241">
                <a:extLst>
                  <a:ext uri="{FF2B5EF4-FFF2-40B4-BE49-F238E27FC236}">
                    <a16:creationId xmlns:a16="http://schemas.microsoft.com/office/drawing/2014/main" id="{240B264E-6349-41DD-BD94-79606941EE0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111" y="2905568"/>
                <a:ext cx="211810" cy="150857"/>
              </a:xfrm>
              <a:prstGeom prst="rect">
                <a:avLst/>
              </a:prstGeom>
            </p:spPr>
          </p:pic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8B29149-D53C-43D3-8EED-B133B40A8ED0}"/>
                  </a:ext>
                </a:extLst>
              </p:cNvPr>
              <p:cNvSpPr/>
              <p:nvPr/>
            </p:nvSpPr>
            <p:spPr>
              <a:xfrm>
                <a:off x="709125" y="2051445"/>
                <a:ext cx="1301666" cy="1301666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4B86BFDD-30CB-419F-9BC7-A371509FE268}"/>
                  </a:ext>
                </a:extLst>
              </p:cNvPr>
              <p:cNvSpPr/>
              <p:nvPr/>
            </p:nvSpPr>
            <p:spPr>
              <a:xfrm>
                <a:off x="956942" y="2650256"/>
                <a:ext cx="208607" cy="208607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4" name="Rectangle 273">
            <a:extLst>
              <a:ext uri="{FF2B5EF4-FFF2-40B4-BE49-F238E27FC236}">
                <a16:creationId xmlns:a16="http://schemas.microsoft.com/office/drawing/2014/main" id="{4B86F045-2966-4191-8F5F-CD2E1790F87C}"/>
              </a:ext>
            </a:extLst>
          </p:cNvPr>
          <p:cNvSpPr/>
          <p:nvPr/>
        </p:nvSpPr>
        <p:spPr>
          <a:xfrm>
            <a:off x="499791" y="5818302"/>
            <a:ext cx="208607" cy="2086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53B84CB1-6129-4132-81F6-3F203B5DF28E}"/>
              </a:ext>
            </a:extLst>
          </p:cNvPr>
          <p:cNvSpPr/>
          <p:nvPr/>
        </p:nvSpPr>
        <p:spPr>
          <a:xfrm>
            <a:off x="5713327" y="3570597"/>
            <a:ext cx="208607" cy="2086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2ACCA34F-072A-4BDD-9F79-82E3FF57A4C7}"/>
              </a:ext>
            </a:extLst>
          </p:cNvPr>
          <p:cNvSpPr/>
          <p:nvPr/>
        </p:nvSpPr>
        <p:spPr>
          <a:xfrm>
            <a:off x="7669930" y="3570597"/>
            <a:ext cx="208607" cy="2086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922A827-8F01-4ADB-BAFE-FA95A54BFDAC}"/>
              </a:ext>
            </a:extLst>
          </p:cNvPr>
          <p:cNvSpPr/>
          <p:nvPr/>
        </p:nvSpPr>
        <p:spPr>
          <a:xfrm>
            <a:off x="5698312" y="5788166"/>
            <a:ext cx="208607" cy="2086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73A948BE-EF78-40C0-BFD7-95A50FDD0822}"/>
              </a:ext>
            </a:extLst>
          </p:cNvPr>
          <p:cNvSpPr/>
          <p:nvPr/>
        </p:nvSpPr>
        <p:spPr>
          <a:xfrm>
            <a:off x="7669929" y="5779932"/>
            <a:ext cx="208607" cy="2086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0" name="Picture 279">
            <a:extLst>
              <a:ext uri="{FF2B5EF4-FFF2-40B4-BE49-F238E27FC236}">
                <a16:creationId xmlns:a16="http://schemas.microsoft.com/office/drawing/2014/main" id="{AE9138B5-BFA2-44FE-A23D-BFA065DC4CB9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32" y="3620092"/>
            <a:ext cx="251429" cy="41143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7F348BC5-0D76-4554-8D1D-92B343176777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31" y="5860972"/>
            <a:ext cx="251429" cy="41143"/>
          </a:xfrm>
          <a:prstGeom prst="rect">
            <a:avLst/>
          </a:prstGeom>
        </p:spPr>
      </p:pic>
      <p:cxnSp>
        <p:nvCxnSpPr>
          <p:cNvPr id="282" name="Connector: Curved 281">
            <a:extLst>
              <a:ext uri="{FF2B5EF4-FFF2-40B4-BE49-F238E27FC236}">
                <a16:creationId xmlns:a16="http://schemas.microsoft.com/office/drawing/2014/main" id="{89742D7A-8C13-4C0A-9D48-04ECB263A3EE}"/>
              </a:ext>
            </a:extLst>
          </p:cNvPr>
          <p:cNvCxnSpPr>
            <a:cxnSpLocks/>
          </p:cNvCxnSpPr>
          <p:nvPr/>
        </p:nvCxnSpPr>
        <p:spPr>
          <a:xfrm rot="5400000">
            <a:off x="6006237" y="2101705"/>
            <a:ext cx="999850" cy="761120"/>
          </a:xfrm>
          <a:prstGeom prst="curvedConnector3">
            <a:avLst>
              <a:gd name="adj1" fmla="val 6354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ctor: Curved 282">
            <a:extLst>
              <a:ext uri="{FF2B5EF4-FFF2-40B4-BE49-F238E27FC236}">
                <a16:creationId xmlns:a16="http://schemas.microsoft.com/office/drawing/2014/main" id="{10DB2869-477E-490B-8C85-74248262F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59060" y="1871934"/>
            <a:ext cx="1202486" cy="998428"/>
          </a:xfrm>
          <a:prstGeom prst="curvedConnector3">
            <a:avLst>
              <a:gd name="adj1" fmla="val 6901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EAFB0EBB-7B64-4F2F-99A1-C54009555598}"/>
              </a:ext>
            </a:extLst>
          </p:cNvPr>
          <p:cNvCxnSpPr>
            <a:cxnSpLocks/>
          </p:cNvCxnSpPr>
          <p:nvPr/>
        </p:nvCxnSpPr>
        <p:spPr bwMode="auto">
          <a:xfrm flipH="1">
            <a:off x="4757434" y="3620092"/>
            <a:ext cx="592549" cy="4867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96" name="Picture 295">
            <a:extLst>
              <a:ext uri="{FF2B5EF4-FFF2-40B4-BE49-F238E27FC236}">
                <a16:creationId xmlns:a16="http://schemas.microsoft.com/office/drawing/2014/main" id="{95F7E226-17D6-4AF6-A3B3-A5A64C80176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29" y="5231695"/>
            <a:ext cx="1303817" cy="1297837"/>
          </a:xfrm>
          <a:prstGeom prst="rect">
            <a:avLst/>
          </a:prstGeom>
        </p:spPr>
      </p:pic>
      <p:grpSp>
        <p:nvGrpSpPr>
          <p:cNvPr id="23" name="Group 6">
            <a:extLst>
              <a:ext uri="{FF2B5EF4-FFF2-40B4-BE49-F238E27FC236}">
                <a16:creationId xmlns:a16="http://schemas.microsoft.com/office/drawing/2014/main" id="{C2CE8687-C70F-4E92-8BDA-B653B97D8545}"/>
              </a:ext>
            </a:extLst>
          </p:cNvPr>
          <p:cNvGrpSpPr/>
          <p:nvPr/>
        </p:nvGrpSpPr>
        <p:grpSpPr>
          <a:xfrm>
            <a:off x="2483173" y="4322762"/>
            <a:ext cx="2193508" cy="2202685"/>
            <a:chOff x="2483173" y="4322762"/>
            <a:chExt cx="2193508" cy="220268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C9C4AEA-ADE6-4D43-A61F-7AB06E88FB99}"/>
                </a:ext>
              </a:extLst>
            </p:cNvPr>
            <p:cNvSpPr/>
            <p:nvPr/>
          </p:nvSpPr>
          <p:spPr>
            <a:xfrm>
              <a:off x="2483173" y="5220718"/>
              <a:ext cx="1301666" cy="1301666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B711A5E1-B29A-43E1-AE71-AA01801BC1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3173" y="4322762"/>
              <a:ext cx="881918" cy="88451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EE6829CD-2A90-4740-B505-30363722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4839" y="4333634"/>
              <a:ext cx="881918" cy="88451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C6D7C919-312A-4991-89C1-94DF2009F3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4763" y="5640928"/>
              <a:ext cx="881918" cy="88451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90">
              <a:extLst>
                <a:ext uri="{FF2B5EF4-FFF2-40B4-BE49-F238E27FC236}">
                  <a16:creationId xmlns:a16="http://schemas.microsoft.com/office/drawing/2014/main" id="{22CB0C55-FF4B-42B7-9C24-E94DFD1FDC89}"/>
                </a:ext>
              </a:extLst>
            </p:cNvPr>
            <p:cNvGrpSpPr/>
            <p:nvPr/>
          </p:nvGrpSpPr>
          <p:grpSpPr>
            <a:xfrm>
              <a:off x="3365091" y="4322762"/>
              <a:ext cx="1311590" cy="1307294"/>
              <a:chOff x="6865179" y="4249902"/>
              <a:chExt cx="1311590" cy="1307294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6414FC7-76AC-490B-8A0E-98F04AF61380}"/>
                  </a:ext>
                </a:extLst>
              </p:cNvPr>
              <p:cNvCxnSpPr/>
              <p:nvPr/>
            </p:nvCxnSpPr>
            <p:spPr>
              <a:xfrm flipH="1" flipV="1">
                <a:off x="6865179" y="4249902"/>
                <a:ext cx="1311590" cy="10872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6F819B4E-C35F-4C2A-8BB1-966AE4A5319F}"/>
                  </a:ext>
                </a:extLst>
              </p:cNvPr>
              <p:cNvCxnSpPr/>
              <p:nvPr/>
            </p:nvCxnSpPr>
            <p:spPr>
              <a:xfrm flipH="1">
                <a:off x="8166845" y="4279836"/>
                <a:ext cx="9924" cy="127736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93">
              <a:extLst>
                <a:ext uri="{FF2B5EF4-FFF2-40B4-BE49-F238E27FC236}">
                  <a16:creationId xmlns:a16="http://schemas.microsoft.com/office/drawing/2014/main" id="{E507C4F1-EAA9-4882-B6CB-03D0C335F08A}"/>
                </a:ext>
              </a:extLst>
            </p:cNvPr>
            <p:cNvGrpSpPr/>
            <p:nvPr/>
          </p:nvGrpSpPr>
          <p:grpSpPr>
            <a:xfrm>
              <a:off x="2688085" y="5015525"/>
              <a:ext cx="1311590" cy="1307294"/>
              <a:chOff x="6865179" y="4249902"/>
              <a:chExt cx="1311590" cy="1307294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68D849A-BF6E-4E12-AFE3-2E80EEC2C653}"/>
                  </a:ext>
                </a:extLst>
              </p:cNvPr>
              <p:cNvCxnSpPr/>
              <p:nvPr/>
            </p:nvCxnSpPr>
            <p:spPr>
              <a:xfrm flipH="1" flipV="1">
                <a:off x="6865179" y="4249902"/>
                <a:ext cx="1311590" cy="10872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3C737126-6F14-48F6-B0F7-4152D03A0E71}"/>
                  </a:ext>
                </a:extLst>
              </p:cNvPr>
              <p:cNvCxnSpPr/>
              <p:nvPr/>
            </p:nvCxnSpPr>
            <p:spPr>
              <a:xfrm flipH="1">
                <a:off x="8166845" y="4279836"/>
                <a:ext cx="9924" cy="127736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96">
              <a:extLst>
                <a:ext uri="{FF2B5EF4-FFF2-40B4-BE49-F238E27FC236}">
                  <a16:creationId xmlns:a16="http://schemas.microsoft.com/office/drawing/2014/main" id="{3695CF73-3ECC-47C8-8040-448902D2CC4B}"/>
                </a:ext>
              </a:extLst>
            </p:cNvPr>
            <p:cNvGrpSpPr/>
            <p:nvPr/>
          </p:nvGrpSpPr>
          <p:grpSpPr>
            <a:xfrm>
              <a:off x="2865691" y="4836294"/>
              <a:ext cx="1311590" cy="1307294"/>
              <a:chOff x="6865179" y="4249902"/>
              <a:chExt cx="1311590" cy="1307294"/>
            </a:xfrm>
          </p:grpSpPr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54B5B79E-AD6D-4525-91FF-B33917BC6C2E}"/>
                  </a:ext>
                </a:extLst>
              </p:cNvPr>
              <p:cNvCxnSpPr/>
              <p:nvPr/>
            </p:nvCxnSpPr>
            <p:spPr>
              <a:xfrm flipH="1" flipV="1">
                <a:off x="6865179" y="4249902"/>
                <a:ext cx="1311590" cy="10872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ECECFF85-05EB-488F-947C-F0C251A1BCCB}"/>
                  </a:ext>
                </a:extLst>
              </p:cNvPr>
              <p:cNvCxnSpPr/>
              <p:nvPr/>
            </p:nvCxnSpPr>
            <p:spPr>
              <a:xfrm flipH="1">
                <a:off x="8166845" y="4279836"/>
                <a:ext cx="9924" cy="127736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99">
              <a:extLst>
                <a:ext uri="{FF2B5EF4-FFF2-40B4-BE49-F238E27FC236}">
                  <a16:creationId xmlns:a16="http://schemas.microsoft.com/office/drawing/2014/main" id="{E0885779-789F-4CCC-9EA2-D1867EDFEEA3}"/>
                </a:ext>
              </a:extLst>
            </p:cNvPr>
            <p:cNvGrpSpPr/>
            <p:nvPr/>
          </p:nvGrpSpPr>
          <p:grpSpPr>
            <a:xfrm>
              <a:off x="3036008" y="4658218"/>
              <a:ext cx="1311590" cy="1307294"/>
              <a:chOff x="6865179" y="4249902"/>
              <a:chExt cx="1311590" cy="1307294"/>
            </a:xfrm>
          </p:grpSpPr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EBC8AF5B-A6A6-4959-8717-3E04FFC8F4E7}"/>
                  </a:ext>
                </a:extLst>
              </p:cNvPr>
              <p:cNvCxnSpPr/>
              <p:nvPr/>
            </p:nvCxnSpPr>
            <p:spPr>
              <a:xfrm flipH="1" flipV="1">
                <a:off x="6865179" y="4249902"/>
                <a:ext cx="1311590" cy="10872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2648BE9-A61D-49CC-A697-BCD0A8FA7A25}"/>
                  </a:ext>
                </a:extLst>
              </p:cNvPr>
              <p:cNvCxnSpPr/>
              <p:nvPr/>
            </p:nvCxnSpPr>
            <p:spPr>
              <a:xfrm flipH="1">
                <a:off x="8166845" y="4279836"/>
                <a:ext cx="9924" cy="127736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02">
              <a:extLst>
                <a:ext uri="{FF2B5EF4-FFF2-40B4-BE49-F238E27FC236}">
                  <a16:creationId xmlns:a16="http://schemas.microsoft.com/office/drawing/2014/main" id="{ED10E70D-A846-4C92-BEF8-6EBA3C442B1C}"/>
                </a:ext>
              </a:extLst>
            </p:cNvPr>
            <p:cNvGrpSpPr/>
            <p:nvPr/>
          </p:nvGrpSpPr>
          <p:grpSpPr>
            <a:xfrm>
              <a:off x="3198772" y="4489014"/>
              <a:ext cx="1311590" cy="1307294"/>
              <a:chOff x="6865179" y="4249902"/>
              <a:chExt cx="1311590" cy="1307294"/>
            </a:xfrm>
          </p:grpSpPr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A932B63B-64EA-41ED-BF05-5A1F8AEDAE5B}"/>
                  </a:ext>
                </a:extLst>
              </p:cNvPr>
              <p:cNvCxnSpPr/>
              <p:nvPr/>
            </p:nvCxnSpPr>
            <p:spPr>
              <a:xfrm flipH="1" flipV="1">
                <a:off x="6865179" y="4249902"/>
                <a:ext cx="1311590" cy="10872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33830580-B6BC-4F3D-83F0-E1C7503F0489}"/>
                  </a:ext>
                </a:extLst>
              </p:cNvPr>
              <p:cNvCxnSpPr/>
              <p:nvPr/>
            </p:nvCxnSpPr>
            <p:spPr>
              <a:xfrm flipH="1">
                <a:off x="8166845" y="4279836"/>
                <a:ext cx="9924" cy="127736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8AE605D9-8087-4DC4-B86E-5ED1EECCC94A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477" y="6068159"/>
              <a:ext cx="211810" cy="150857"/>
            </a:xfrm>
            <a:prstGeom prst="rect">
              <a:avLst/>
            </a:prstGeom>
          </p:spPr>
        </p:pic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9FCCA926-D99A-4723-B3D5-71293D6A3216}"/>
                </a:ext>
              </a:extLst>
            </p:cNvPr>
            <p:cNvSpPr/>
            <p:nvPr/>
          </p:nvSpPr>
          <p:spPr>
            <a:xfrm>
              <a:off x="2748477" y="5801831"/>
              <a:ext cx="208607" cy="20860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4" name="Curved Connector 283"/>
          <p:cNvCxnSpPr/>
          <p:nvPr/>
        </p:nvCxnSpPr>
        <p:spPr bwMode="auto">
          <a:xfrm>
            <a:off x="7086600" y="1752600"/>
            <a:ext cx="381000" cy="152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C057"/>
            </a:solidFill>
            <a:prstDash val="solid"/>
            <a:round/>
            <a:headEnd type="triangle" w="med" len="med"/>
            <a:tailEnd type="none"/>
          </a:ln>
          <a:effectLst/>
        </p:spPr>
      </p:cxnSp>
      <p:pic>
        <p:nvPicPr>
          <p:cNvPr id="223" name="Picture 222" descr="IguanaTex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/>
          <a:stretch>
            <a:fillRect/>
          </a:stretch>
        </p:blipFill>
        <p:spPr>
          <a:xfrm>
            <a:off x="2133600" y="4046220"/>
            <a:ext cx="755904" cy="219456"/>
          </a:xfrm>
          <a:prstGeom prst="rect">
            <a:avLst/>
          </a:prstGeom>
        </p:spPr>
      </p:pic>
      <p:sp>
        <p:nvSpPr>
          <p:cNvPr id="154" name="Rectangle 2 1"/>
          <p:cNvSpPr>
            <a:spLocks noChangeArrowheads="1"/>
          </p:cNvSpPr>
          <p:nvPr/>
        </p:nvSpPr>
        <p:spPr bwMode="auto">
          <a:xfrm>
            <a:off x="0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 dirty="0" smtClean="0">
                <a:solidFill>
                  <a:srgbClr val="CC6600"/>
                </a:solidFill>
                <a:ea typeface="新細明體" pitchFamily="18" charset="-120"/>
              </a:rPr>
              <a:t>Traditional SVM Method</a:t>
            </a:r>
            <a:endParaRPr lang="en-US" altLang="zh-TW" sz="3200" b="1" dirty="0">
              <a:solidFill>
                <a:srgbClr val="CC6600"/>
              </a:solidFill>
              <a:ea typeface="新細明體" pitchFamily="18" charset="-12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14" y="4642874"/>
            <a:ext cx="1216152" cy="2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56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274" grpId="0" animBg="1"/>
      <p:bldP spid="274" grpId="1" animBg="1"/>
      <p:bldP spid="274" grpId="2" animBg="1"/>
      <p:bldP spid="276" grpId="0" animBg="1"/>
      <p:bldP spid="277" grpId="0" animBg="1"/>
      <p:bldP spid="278" grpId="0" animBg="1"/>
      <p:bldP spid="279" grpId="0" animBg="1"/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397E33-DE6A-4FB9-A8DC-A81AD236D9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CB92D-2CD5-4931-B77F-ABA5E10185A2}" type="slidenum">
              <a:rPr lang="zh-TW" altLang="en-US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4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8D75E6C8-693C-41B1-82BF-F813B2C361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" y="2004191"/>
            <a:ext cx="8831766" cy="44728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28600" y="3104178"/>
            <a:ext cx="6477000" cy="9906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14600" y="1961178"/>
            <a:ext cx="6477000" cy="1066800"/>
          </a:xfrm>
          <a:prstGeom prst="roundRect">
            <a:avLst/>
          </a:prstGeom>
          <a:noFill/>
          <a:ln w="19050" cap="flat" cmpd="sng" algn="ctr">
            <a:solidFill>
              <a:srgbClr val="0E30C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14600" y="4170978"/>
            <a:ext cx="6477000" cy="1066800"/>
          </a:xfrm>
          <a:prstGeom prst="round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 dirty="0" smtClean="0">
                <a:solidFill>
                  <a:srgbClr val="CC6600"/>
                </a:solidFill>
                <a:ea typeface="新細明體" pitchFamily="18" charset="-120"/>
              </a:rPr>
              <a:t>Indian Pines Data Set</a:t>
            </a:r>
            <a:endParaRPr lang="en-US" altLang="zh-TW" sz="3200" b="1" dirty="0">
              <a:solidFill>
                <a:srgbClr val="CC6600"/>
              </a:solidFill>
              <a:ea typeface="新細明體" pitchFamily="18" charset="-120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990600"/>
            <a:ext cx="6017313" cy="28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81" y="1371600"/>
            <a:ext cx="4160801" cy="273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8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251EC-0ABF-40AA-A204-FF7836D0F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CB92D-2CD5-4931-B77F-ABA5E10185A2}" type="slidenum">
              <a:rPr lang="zh-TW" altLang="en-US" smtClean="0"/>
              <a:pPr>
                <a:defRPr/>
              </a:pPr>
              <a:t>5</a:t>
            </a:fld>
            <a:endParaRPr lang="en-US" altLang="zh-TW" dirty="0"/>
          </a:p>
        </p:txBody>
      </p:sp>
      <p:pic>
        <p:nvPicPr>
          <p:cNvPr id="53" name="Picture 5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67121" y="2968830"/>
            <a:ext cx="1366479" cy="217993"/>
          </a:xfrm>
          <a:prstGeom prst="rect">
            <a:avLst/>
          </a:prstGeom>
        </p:spPr>
      </p:pic>
      <p:pic>
        <p:nvPicPr>
          <p:cNvPr id="56" name="Picture 5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124201" y="2974264"/>
            <a:ext cx="876361" cy="522305"/>
          </a:xfrm>
          <a:prstGeom prst="rect">
            <a:avLst/>
          </a:prstGeom>
        </p:spPr>
      </p:pic>
      <p:pic>
        <p:nvPicPr>
          <p:cNvPr id="57" name="Picture 56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903797" y="2985611"/>
            <a:ext cx="962680" cy="522305"/>
          </a:xfrm>
          <a:prstGeom prst="rect">
            <a:avLst/>
          </a:prstGeom>
        </p:spPr>
      </p:pic>
      <p:pic>
        <p:nvPicPr>
          <p:cNvPr id="59" name="Picture 58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731725" y="2985611"/>
            <a:ext cx="876361" cy="516453"/>
          </a:xfrm>
          <a:prstGeom prst="rect">
            <a:avLst/>
          </a:prstGeom>
        </p:spPr>
      </p:pic>
      <p:pic>
        <p:nvPicPr>
          <p:cNvPr id="61" name="Picture 60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3289047" y="5596079"/>
            <a:ext cx="876361" cy="522305"/>
          </a:xfrm>
          <a:prstGeom prst="rect">
            <a:avLst/>
          </a:prstGeom>
        </p:spPr>
      </p:pic>
      <p:pic>
        <p:nvPicPr>
          <p:cNvPr id="63" name="Picture 62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4876800" y="5594555"/>
            <a:ext cx="929030" cy="523768"/>
          </a:xfrm>
          <a:prstGeom prst="rect">
            <a:avLst/>
          </a:prstGeom>
        </p:spPr>
      </p:pic>
      <p:pic>
        <p:nvPicPr>
          <p:cNvPr id="69" name="Picture 68" descr="IguanaTex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476147" y="5562600"/>
            <a:ext cx="1296253" cy="5223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05C7A28-E369-466F-8ACE-340B30B5FD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7" y="1257043"/>
            <a:ext cx="1679164" cy="16563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CAC82B9-3387-4E14-B676-31677EE6D10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31" y="1253864"/>
            <a:ext cx="1679164" cy="16572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A58BD18-0A04-4ADA-A238-589BDD6205D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88" y="1253864"/>
            <a:ext cx="1684699" cy="16626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D9B868A-0A6A-4D8E-8678-B750C91BB9A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20" y="1253863"/>
            <a:ext cx="1679164" cy="16572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F641868-8A99-426B-9973-FE1471E26DF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36" y="3836090"/>
            <a:ext cx="1679164" cy="16572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50A029D-03DA-4C36-AD74-479D9D5FFEE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20" y="3836090"/>
            <a:ext cx="1679163" cy="16572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264CE4F-86AF-4C14-B01E-2466BF84551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58" y="3836089"/>
            <a:ext cx="1665076" cy="16433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CCADE56-7B2F-40BA-846B-B017EE1D5BF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68" y="2207341"/>
            <a:ext cx="921544" cy="1707356"/>
          </a:xfrm>
          <a:prstGeom prst="rect">
            <a:avLst/>
          </a:prstGeom>
        </p:spPr>
      </p:pic>
      <p:pic>
        <p:nvPicPr>
          <p:cNvPr id="73" name="Picture 72" descr="IguanaTex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8165104" y="4034943"/>
            <a:ext cx="902696" cy="462321"/>
          </a:xfrm>
          <a:prstGeom prst="rect">
            <a:avLst/>
          </a:prstGeom>
        </p:spPr>
      </p:pic>
      <p:pic>
        <p:nvPicPr>
          <p:cNvPr id="54" name="Picture 53" descr="IguanaTex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744923" y="6520561"/>
            <a:ext cx="1087039" cy="171176"/>
          </a:xfrm>
          <a:prstGeom prst="rect">
            <a:avLst/>
          </a:prstGeom>
        </p:spPr>
      </p:pic>
      <p:pic>
        <p:nvPicPr>
          <p:cNvPr id="47" name="Picture 4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DCD9DF4-5B37-4ACB-BC44-2685C572BE6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5" y="3523395"/>
            <a:ext cx="1925960" cy="2928556"/>
          </a:xfrm>
          <a:prstGeom prst="rect">
            <a:avLst/>
          </a:prstGeom>
        </p:spPr>
      </p:pic>
      <p:pic>
        <p:nvPicPr>
          <p:cNvPr id="71" name="Picture 70" descr="IguanaTex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793211" y="838199"/>
            <a:ext cx="6674389" cy="231160"/>
          </a:xfrm>
          <a:prstGeom prst="rect">
            <a:avLst/>
          </a:prstGeom>
        </p:spPr>
      </p:pic>
      <p:pic>
        <p:nvPicPr>
          <p:cNvPr id="67" name="Picture 66" descr="IguanaTex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/>
          <a:stretch>
            <a:fillRect/>
          </a:stretch>
        </p:blipFill>
        <p:spPr>
          <a:xfrm>
            <a:off x="3505200" y="6400800"/>
            <a:ext cx="3746845" cy="241401"/>
          </a:xfrm>
          <a:prstGeom prst="rect">
            <a:avLst/>
          </a:prstGeom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 dirty="0" smtClean="0">
                <a:solidFill>
                  <a:srgbClr val="CC6600"/>
                </a:solidFill>
                <a:ea typeface="新細明體" pitchFamily="18" charset="-120"/>
              </a:rPr>
              <a:t>Indian Pines Data Set</a:t>
            </a:r>
            <a:endParaRPr lang="en-US" altLang="zh-TW" sz="3200" b="1" dirty="0">
              <a:solidFill>
                <a:srgbClr val="CC6600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46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750D85-76C4-4B55-BB40-082DA9E90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CB92D-2CD5-4931-B77F-ABA5E10185A2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A8E8D-6A8C-482D-B808-242C52912B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0" y="1631734"/>
            <a:ext cx="9161143" cy="1852952"/>
          </a:xfrm>
          <a:prstGeom prst="rect">
            <a:avLst/>
          </a:prstGeom>
        </p:spPr>
      </p:pic>
      <p:pic>
        <p:nvPicPr>
          <p:cNvPr id="13" name="Picture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62000" y="5432268"/>
            <a:ext cx="7393840" cy="892332"/>
          </a:xfrm>
          <a:prstGeom prst="rect">
            <a:avLst/>
          </a:prstGeom>
        </p:spPr>
      </p:pic>
      <p:pic>
        <p:nvPicPr>
          <p:cNvPr id="15" name="Picture 14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39" y="3869743"/>
            <a:ext cx="7198461" cy="27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994" y="4755947"/>
            <a:ext cx="4318406" cy="27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015" y="4298749"/>
            <a:ext cx="7047585" cy="27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A2B21-6F3D-4179-9B06-4173929F7CA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77" y="1087997"/>
            <a:ext cx="7186285" cy="240762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238" y="0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 dirty="0">
                <a:solidFill>
                  <a:srgbClr val="CC6600"/>
                </a:solidFill>
                <a:ea typeface="新細明體" pitchFamily="18" charset="-120"/>
              </a:rPr>
              <a:t>Comparison with </a:t>
            </a:r>
            <a:r>
              <a:rPr lang="en-US" altLang="zh-TW" sz="3200" b="1">
                <a:solidFill>
                  <a:srgbClr val="CC6600"/>
                </a:solidFill>
                <a:ea typeface="新細明體" pitchFamily="18" charset="-120"/>
              </a:rPr>
              <a:t>Other </a:t>
            </a:r>
            <a:r>
              <a:rPr lang="en-US" altLang="zh-TW" sz="3200" b="1" smtClean="0">
                <a:solidFill>
                  <a:srgbClr val="CC6600"/>
                </a:solidFill>
                <a:ea typeface="新細明體" pitchFamily="18" charset="-120"/>
              </a:rPr>
              <a:t>Methods </a:t>
            </a:r>
            <a:endParaRPr lang="en-US" altLang="zh-TW" sz="3200" b="1" dirty="0">
              <a:solidFill>
                <a:srgbClr val="CC6600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84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750D85-76C4-4B55-BB40-082DA9E90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CB92D-2CD5-4931-B77F-ABA5E10185A2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15" name="Picture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539" y="3869743"/>
            <a:ext cx="7198461" cy="27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994" y="4755947"/>
            <a:ext cx="4318406" cy="27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015" y="4298749"/>
            <a:ext cx="7047585" cy="2766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238" y="0"/>
            <a:ext cx="8830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 dirty="0" smtClean="0">
                <a:solidFill>
                  <a:srgbClr val="CC6600"/>
                </a:solidFill>
                <a:ea typeface="新細明體" pitchFamily="18" charset="-120"/>
              </a:rPr>
              <a:t>Effect of the High-order Smoothing Term</a:t>
            </a:r>
            <a:endParaRPr lang="en-US" altLang="zh-TW" sz="3200" b="1" dirty="0">
              <a:solidFill>
                <a:srgbClr val="CC6600"/>
              </a:solidFill>
              <a:ea typeface="新細明體" pitchFamily="18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33039"/>
            <a:ext cx="6839712" cy="18531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564124"/>
            <a:ext cx="5865876" cy="227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CA2B21-6F3D-4179-9B06-4173929F7CA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6" y="1017615"/>
            <a:ext cx="7186285" cy="2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9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.exe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451"/>
  <p:tag name="DEFAULTHEIGHT" val="3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5"/>
  <p:tag name="ORIGINALWIDTH" val="679.5"/>
  <p:tag name="LATEXADDIN" val="\documentclass{article}&#10;\pagestyle{empty}&#10;\usepackage{amssymb,amsmath,amsfonts,color,graphics,graphicx}&#10;\definecolor{deepgreen}{rgb}{0,.7,.3}&#10;\definecolor{powerpointgreen}{rgb}{0,.69,.31}&#10;\definecolor{purple}{rgb}{.5,0,.5}&#10;\newcommand{\tb}[1]{\textcolor{blue}{#1}}&#10;\newcommand{\tr}[1]{\textcolor{red}{#1}}&#10;\newcommand{\tg}[1]{\textcolor{deepgreen}{#1}}&#10;\newcommand{\tpg}[1]{\textcolor{powerpointgreen}{#1}}&#10;\newcommand{\tp}[1]{\textcolor{purple}{#1}}&#10;\setlength{\textwidth}{10cm}&#10;&#10;\pagestyle{empty}&#10;\begin{document}&#10;&#10;\centering&#10;classification \\&#10;map&#10;&#10;&#10;\end{document}"/>
  <p:tag name="IGUANATEXSIZE" val="20"/>
  <p:tag name="IGUANATEXCURSOR" val="52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82.48969"/>
  <p:tag name="LATEXADDIN" val="\documentclass{article}&#10;\usepackage{amsmath}&#10;\pagestyle{empty}&#10;\begin{document}&#10;&#10;...&#10;&#10;&#10;\end{document}"/>
  <p:tag name="IGUANATEXSIZE" val="3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82.48969"/>
  <p:tag name="LATEXADDIN" val="\documentclass{article}&#10;\usepackage{amsmath}&#10;\pagestyle{empty}&#10;\begin{document}&#10;&#10;...&#10;&#10;&#10;\end{document}"/>
  <p:tag name="IGUANATEXSIZE" val="3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21.4473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r{spectral}&#10;&#10;&#10;\end{document}"/>
  <p:tag name="IGUANATEXSIZE" val="20"/>
  <p:tag name="IGUANATEXCURSOR" val="4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"/>
  <p:tag name="ORIGINALWIDTH" val="294"/>
  <p:tag name="LATEXADDIN" val="\documentclass{article}&#10;\pagestyle{empty}&#10;\usepackage{amssymb,amsmath,amsfonts,color,graphics,graphicx}&#10;\definecolor{deepgreen}{rgb}{0,.7,.3}&#10;\definecolor{purple}{rgb}{.5,0,.5}&#10;\definecolor{pink}{rgb}{1,0,1}&#10;\newcommand{\tb}[1]{\textcolor{blue}{#1}}&#10;\newcommand{\tr}[1]{\textcolor{red}{#1}}&#10;\newcommand{\tg}[1]{\textcolor{deepgreen}{#1}}&#10;\newcommand{\tp}[1]{\textcolor{purple}{#1}}&#10;\newcommand{\tpi}[1]{\textcolor{pink}{#1}}&#10;\setlength{\textwidth}{10cm}&#10;&#10;\pagestyle{empty}&#10;\begin{document}&#10;&#10;\centering&#10;\tp{stage 1}&#10;&#10;&#10;\end{document}"/>
  <p:tag name="IGUANATEXSIZE" val="25"/>
  <p:tag name="IGUANATEXCURSOR" val="50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04.237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b{$\mathbf{x}_i$}&#10;&#10;&#10;\end{document}"/>
  <p:tag name="IGUANATEXSIZE" val="20"/>
  <p:tag name="IGUANATEXCURSOR" val="4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"/>
  <p:tag name="ORIGINALWIDTH" val="590.25"/>
  <p:tag name="LATEXADDIN" val="\documentclass{article}&#10;\pagestyle{empty}&#10;\usepackage{amssymb,amsmath,amsfonts,color,graphics,graphicx}&#10;\definecolor{deepgreen}{rgb}{0,.4,0}&#10;\definecolor{powerpointgreen}{rgb}{0,.69,.31}&#10;\definecolor{purple}{rgb}{.5,0,.5}&#10;\newcommand{\tb}[1]{\textcolor{blue}{#1}}&#10;\newcommand{\tr}[1]{\textcolor{red}{#1}}&#10;\newcommand{\tg}[1]{\textcolor{deepgreen}{#1}}&#10;\newcommand{\tpg}[1]{\textcolor{powerpointgreen}{#1}}&#10;\newcommand{\tp}[1]{\textcolor{purple}{#1}}&#10;\setlength{\textwidth}{10cm}&#10;&#10;\pagestyle{empty}&#10;\begin{document}&#10;&#10;\centering&#10;\tg{probability \\&#10;in class $k$}&#10;&#10;&#10;\end{document}"/>
  <p:tag name="IGUANATEXSIZE" val="20"/>
  <p:tag name="IGUANATEXCURSOR" val="13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04.237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b{$\mathbf{x}_i$}&#10;&#10;&#10;\end{document}"/>
  <p:tag name="IGUANATEXSIZE" val="20"/>
  <p:tag name="IGUANATEXCURSOR" val="4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04.237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b{$\mathbf{x}_i$}&#10;&#10;&#10;\end{document}"/>
  <p:tag name="IGUANATEXSIZE" val="20"/>
  <p:tag name="IGUANATEXCURSOR" val="4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04.237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b{$\mathbf{x}_i$}&#10;&#10;&#10;\end{document}"/>
  <p:tag name="IGUANATEXSIZE" val="20"/>
  <p:tag name="IGUANATEXCURSOR" val="4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32.6584"/>
  <p:tag name="LATEXADDIN" val="\documentclass{article}&#10;\usepackage{amsmath}&#10;\pagestyle{empty}&#10;\begin{document}&#10;&#10;\centering&#10;Ground-truth&#10;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04.237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b{$\mathbf{x}_i$}&#10;&#10;&#10;\end{document}"/>
  <p:tag name="IGUANATEXSIZE" val="20"/>
  <p:tag name="IGUANATEXCURSOR" val="4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5"/>
  <p:tag name="ORIGINALWIDTH" val="623.25"/>
  <p:tag name="LATEXADDIN" val="\documentclass{article}&#10;\pagestyle{empty}&#10;\usepackage{amssymb,amsmath,amsfonts,color,graphics,graphicx}&#10;\definecolor{deepgreen}{rgb}{0,.7,.3}&#10;\definecolor{powerpointgreen}{rgb}{0,.69,.31}&#10;\definecolor{purple}{rgb}{.5,0,.5}&#10;\newcommand{\tb}[1]{\textcolor{blue}{#1}}&#10;\newcommand{\tr}[1]{\textcolor{red}{#1}}&#10;\newcommand{\tg}[1]{\textcolor{deepgreen}{#1}}&#10;\newcommand{\tpg}[1]{\textcolor{powerpointgreen}{#1}}&#10;\newcommand{\tp}[1]{\textcolor{purple}{#1}}&#10;\setlength{\textwidth}{10cm}&#10;&#10;\pagestyle{empty}&#10;\begin{document}&#10;&#10;\centering&#10;class $1$ map&#10;&#10;&#10;\end{document}"/>
  <p:tag name="IGUANATEXSIZE" val="20"/>
  <p:tag name="IGUANATEXCURSOR" val="52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5"/>
  <p:tag name="ORIGINALWIDTH" val="629.25"/>
  <p:tag name="LATEXADDIN" val="\documentclass{article}&#10;\pagestyle{empty}&#10;\usepackage{amssymb,amsmath,amsfonts,color,graphics,graphicx}&#10;\definecolor{deepgreen}{rgb}{0,.7,.3}&#10;\definecolor{powerpointgreen}{rgb}{0,.69,.31}&#10;\definecolor{purple}{rgb}{.5,0,.5}&#10;\newcommand{\tb}[1]{\textcolor{blue}{#1}}&#10;\newcommand{\tr}[1]{\textcolor{red}{#1}}&#10;\newcommand{\tg}[1]{\textcolor{deepgreen}{#1}}&#10;\newcommand{\tpg}[1]{\textcolor{powerpointgreen}{#1}}&#10;\newcommand{\tp}[1]{\textcolor{purple}{#1}}&#10;\setlength{\textwidth}{10cm}&#10;&#10;\pagestyle{empty}&#10;\begin{document}&#10;&#10;\centering&#10;class $k$ map&#10;&#10;&#10;\end{document}"/>
  <p:tag name="IGUANATEXSIZE" val="20"/>
  <p:tag name="IGUANATEXCURSOR" val="52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4"/>
  <p:tag name="ORIGINALWIDTH" val="785.4"/>
  <p:tag name="LATEXADDIN" val="\documentclass{article}&#10;\pagestyle{empty}&#10;\usepackage{amssymb,amsmath,amsfonts,color,graphics,graphicx}&#10;\definecolor{deepgreen}{rgb}{0,.7,.3}&#10;\definecolor{purple}{rgb}{.5,0,.5}&#10;\definecolor{pink}{rgb}{1,0,1}&#10;\newcommand{\tb}[1]{\textcolor{blue}{#1}}&#10;\newcommand{\tr}[1]{\textcolor{red}{#1}}&#10;\newcommand{\tg}[1]{\textcolor{deepgreen}{#1}}&#10;\newcommand{\tp}[1]{\textcolor{purple}{#1}}&#10;\newcommand{\tpi}[1]{\textcolor{pink}{#1}}&#10;\setlength{\textwidth}{10cm}&#10;&#10;\pagestyle{empty}&#10;\begin{document}&#10;&#10;\centering&#10;\tp{stage 2 smoothing}&#10;&#10;&#10;\end{document}"/>
  <p:tag name="IGUANATEXSIZE" val="25"/>
  <p:tag name="IGUANATEXCURSOR" val="50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04.237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b{$\mathbf{x}_i$}&#10;&#10;&#10;\end{document}"/>
  <p:tag name="IGUANATEXSIZE" val="20"/>
  <p:tag name="IGUANATEXCURSOR" val="4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6"/>
  <p:tag name="ORIGINALWIDTH" val="211.8"/>
  <p:tag name="LATEXADDIN" val="\documentclass{article}&#10;\pagestyle{empty}&#10;\usepackage{amssymb,amsmath,amsfonts,color,graphics,graphicx}&#10;\definecolor{deepgreen}{rgb}{0,.7,.3}&#10;\definecolor{purple}{rgb}{.5,0,.5}&#10;\definecolor{pink}{rgb}{1,0,1}&#10;\newcommand{\tb}[1]{\textcolor{blue}{#1}}&#10;\newcommand{\tr}[1]{\textcolor{red}{#1}}&#10;\newcommand{\tg}[1]{\textcolor{deepgreen}{#1}}&#10;\newcommand{\tp}[1]{\textcolor{purple}{#1}}&#10;\newcommand{\tpi}[1]{\textcolor{pink}{#1}}&#10;\setlength{\textwidth}{10cm}&#10;&#10;\pagestyle{empty}&#10;\begin{document}&#10;&#10;\centering&#10;\tp{SVM}&#10;&#10;&#10;\end{document}"/>
  <p:tag name="IGUANATEXSIZE" val="25"/>
  <p:tag name="IGUANATEXCURSOR" val="50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82.48969"/>
  <p:tag name="LATEXADDIN" val="\documentclass{article}&#10;\usepackage{amsmath}&#10;\pagestyle{empty}&#10;\begin{document}&#10;&#10;...&#10;&#10;&#10;\end{document}"/>
  <p:tag name="IGUANATEXSIZE" val="3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82.48969"/>
  <p:tag name="LATEXADDIN" val="\documentclass{article}&#10;\usepackage{amsmath}&#10;\pagestyle{empty}&#10;\begin{document}&#10;&#10;...&#10;&#10;&#10;\end{document}"/>
  <p:tag name="IGUANATEXSIZE" val="3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4"/>
  <p:tag name="ORIGINALWIDTH" val="297.6"/>
  <p:tag name="LATEXADDIN" val="\documentclass{article}&#10;\pagestyle{empty}&#10;\usepackage{amssymb,amsmath,amsfonts,color,graphics,graphicx}&#10;\definecolor{deepgreen}{rgb}{0,.7,.3}&#10;\definecolor{purple}{rgb}{.5,0,.5}&#10;\definecolor{pink}{rgb}{1,0,1}&#10;\newcommand{\tb}[1]{\textcolor{blue}{#1}}&#10;\newcommand{\tr}[1]{\textcolor{red}{#1}}&#10;\newcommand{\tg}[1]{\textcolor{deepgreen}{#1}}&#10;\newcommand{\tp}[1]{\textcolor{purple}{#1}}&#10;\newcommand{\tpi}[1]{\textcolor{pink}{#1}}&#10;\setlength{\textwidth}{10cm}&#10;&#10;\pagestyle{empty}&#10;\begin{document}&#10;&#10;\centering&#10;\tp{stage 3}&#10;&#10;&#10;\end{document}"/>
  <p:tag name="IGUANATEXSIZE" val="25"/>
  <p:tag name="IGUANATEXCURSOR" val="51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5"/>
  <p:tag name="ORIGINALWIDTH" val="598.5"/>
  <p:tag name="LATEXADDIN" val="\documentclass{article}&#10;\pagestyle{empty}&#10;\usepackage{amssymb,amsmath,amsfonts,color,graphics,graphicx}&#10;\definecolor{deepgreen}{rgb}{0,.7,.3}&#10;\definecolor{purple}{rgb}{.5,0,.5}&#10;\definecolor{pink}{rgb}{1,0,1}&#10;\newcommand{\tb}[1]{\textcolor{blue}{#1}}&#10;\newcommand{\tr}[1]{\textcolor{red}{#1}}&#10;\newcommand{\tg}[1]{\textcolor{deepgreen}{#1}}&#10;\newcommand{\tp}[1]{\textcolor{purple}{#1}}&#10;\newcommand{\tpi}[1]{\textcolor{pink}{#1}}&#10;\setlength{\textwidth}{10cm}&#10;&#10;\pagestyle{empty}&#10;\begin{document}&#10;&#10;\centering&#10;\tp{noisy maps}&#10;&#10;&#10;\end{document}"/>
  <p:tag name="IGUANATEXSIZE" val="20"/>
  <p:tag name="IGUANATEXCURSOR" val="51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.6"/>
  <p:tag name="ORIGINALWIDTH" val="794.4"/>
  <p:tag name="LATEXADDIN" val="\documentclass{article}&#10;\usepackage{amsmath}&#10;\pagestyle{empty}&#10;\begin{document}&#10;&#10;\centering&#10;Training pixels \\&#10;10\% = 1048 pixels&#10;&#10;&#10;\end{document}"/>
  <p:tag name="IGUANATEXSIZE" val="24"/>
  <p:tag name="IGUANATEXCURSOR" val="12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04.237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b{$\mathbf{x}_i$}&#10;&#10;&#10;\end{document}"/>
  <p:tag name="IGUANATEXSIZE" val="20"/>
  <p:tag name="IGUANATEXCURSOR" val="4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2"/>
  <p:tag name="ORIGINALWIDTH" val="283.2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b{spatial}&#10;&#10;&#10;\end{document}"/>
  <p:tag name="IGUANATEXSIZE" val="25"/>
  <p:tag name="IGUANATEXCURSOR" val="43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2"/>
  <p:tag name="ORIGINALWIDTH" val="337.2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r{spectral}&#10;&#10;&#10;\end{document}"/>
  <p:tag name="IGUANATEXSIZE" val="25"/>
  <p:tag name="IGUANATEXCURSOR" val="43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04.237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b{$\mathbf{x}_i$}&#10;&#10;&#10;\end{document}"/>
  <p:tag name="IGUANATEXSIZE" val="20"/>
  <p:tag name="IGUANATEXCURSOR" val="4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04.237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b{$\mathbf{x}_i$}&#10;&#10;&#10;\end{document}"/>
  <p:tag name="IGUANATEXSIZE" val="20"/>
  <p:tag name="IGUANATEXCURSOR" val="4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"/>
  <p:tag name="ORIGINALWIDTH" val="2691"/>
  <p:tag name="LATEXADDIN" val="\documentclass{article}\pagestyle{empty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0cm}&#10;\begin{document}&#10;\begin{itemize}&#10;\item[\tg{${}^{\fbox{}}$}] Data size: \tb{$145 \times 145$ (spatial)} $\times$ \tr{ 200 (spectral) }&#10;\end{itemize}&#10;\end{document}&#10;"/>
  <p:tag name="IGUANATEXSIZE" val="20"/>
  <p:tag name="IGUANATEXCURSOR" val="50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5"/>
  <p:tag name="ORIGINALWIDTH" val="1860.75"/>
  <p:tag name="LATEXADDIN" val="\documentclass{article}\pagestyle{empty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0cm}&#10;\begin{document}&#10;\begin{itemize}&#10;\item[\tg{${}^{\fbox{}}$}] Close spectrum between classes&#10;\end{itemize}&#10;\end{document}&#10;"/>
  <p:tag name="IGUANATEXSIZE" val="20"/>
  <p:tag name="IGUANATEXCURSOR" val="468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4"/>
  <p:tag name="ORIGINALWIDTH" val="560.4"/>
  <p:tag name="LATEXADDIN" val="\documentclass{article}&#10;\usepackage{amsmath}&#10;\pagestyle{empty}&#10;\begin{document}&#10;&#10;\centering&#10;ground-truth&#10;&#10;&#10;\end{document}"/>
  <p:tag name="IGUANATEXSIZE" val="24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.2"/>
  <p:tag name="ORIGINALWIDTH" val="359.4"/>
  <p:tag name="LATEXADDIN" val="\documentclass{article}&#10;\pagestyle{empty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1.5cm}&#10;\begin{document}&#10;&#10;\centering&#10;SVM \\ {}&#10;[\tg{2}, \tp{5.98s}]&#10;&#10;&#10;&#10;\end{document}"/>
  <p:tag name="IGUANATEXSIZE" val="24"/>
  <p:tag name="IGUANATEXCURSOR" val="43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.2"/>
  <p:tag name="ORIGINALWIDTH" val="394.8"/>
  <p:tag name="LATEXADDIN" val="\documentclass{article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1.5cm}&#10;\pagestyle{empty}&#10;\begin{document}&#10;&#10;\centering&#10;SVM-CK \\ {}&#10;[\tg{3}, \tp{6.32s}]&#10;&#10;&#10;\end{document}"/>
  <p:tag name="IGUANATEXSIZE" val="24"/>
  <p:tag name="IGUANATEXCURSOR" val="44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5"/>
  <p:tag name="ORIGINALWIDTH" val="354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b{spatial}&#10;&#10;&#10;\end{document}"/>
  <p:tag name="IGUANATEXSIZE" val="20"/>
  <p:tag name="IGUANATEXCURSOR" val="43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1.8"/>
  <p:tag name="ORIGINALWIDTH" val="359.4"/>
  <p:tag name="LATEXADDIN" val="\documentclass{article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1.5cm}&#10;\pagestyle{empty}&#10;\begin{document}&#10;&#10;\centering&#10;EPF \\{}&#10;[\tg{4}, \tp{6.92s}]&#10;&#10;&#10;&#10;\end{document}"/>
  <p:tag name="IGUANATEXSIZE" val="24"/>
  <p:tag name="IGUANATEXCURSOR" val="438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.2"/>
  <p:tag name="ORIGINALWIDTH" val="359.4"/>
  <p:tag name="LATEXADDIN" val="\documentclass{article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1.5cm}&#10;\pagestyle{empty}&#10;\begin{document}&#10;&#10;\centering&#10;SC-MK \\ {}&#10;[\tg{9}, \tp{9.44s}]&#10;&#10;&#10;&#10;\end{document}"/>
  <p:tag name="IGUANATEXSIZE" val="24"/>
  <p:tag name="IGUANATEXCURSOR" val="44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.8"/>
  <p:tag name="ORIGINALWIDTH" val="381"/>
  <p:tag name="LATEXADDIN" val="\documentclass{article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1.5cm}&#10;\pagestyle{empty}&#10;\begin{document}&#10;&#10;\centering&#10;MFASR \\ {}&#10;[\tg{10}, \tp{443s}]&#10;&#10;&#10;\end{document}"/>
  <p:tag name="IGUANATEXSIZE" val="24"/>
  <p:tag name="IGUANATEXCURSOR" val="36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.2"/>
  <p:tag name="ORIGINALWIDTH" val="531.6"/>
  <p:tag name="LATEXADDIN" val="\documentclass{article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1.5cm}&#10;\pagestyle{empty}&#10;\begin{document}&#10;&#10;\centering&#10;\tb{SaT method} \\{}&#10;[\tg{5}, \tp{8.24s}]&#10;&#10;&#10;\end{document}"/>
  <p:tag name="IGUANATEXSIZE" val="24"/>
  <p:tag name="IGUANATEXCURSOR" val="41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.6"/>
  <p:tag name="ORIGINALWIDTH" val="370.2"/>
  <p:tag name="LATEXADDIN" val="\documentclass{article}&#10;\usepackage{amsmath}&#10;\pagestyle{empty}&#10;\begin{document}&#10;&#10;\centering&#10;heatmap\\&#10;colorbar&#10;&#10;\end{document}"/>
  <p:tag name="IGUANATEXSIZE" val="24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.2"/>
  <p:tag name="ORIGINALWIDTH" val="445.8"/>
  <p:tag name="LATEXADDIN" val="\documentclass{article}&#10;\usepackage{amsmath}&#10;\pagestyle{empty}&#10;\begin{document}&#10;&#10;\centering&#10;label color&#10;&#10;&#10;\end{document}"/>
  <p:tag name="IGUANATEXSIZE" val="24"/>
  <p:tag name="IGUANATEXCURSOR" val="9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8"/>
  <p:tag name="ORIGINALWIDTH" val="2737.2"/>
  <p:tag name="LATEXADDIN" val="\documentclass{article}&#10;\usepackage{amsmath}&#10;\pagestyle{empty}&#10;\begin{document}&#10;&#10;&#10;Error heat map over 10  trials&#10;with random 10\% training pixels&#10;&#10;\end{document}"/>
  <p:tag name="IGUANATEXSIZE" val="24"/>
  <p:tag name="IGUANATEXCURSOR" val="12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"/>
  <p:tag name="ORIGINALWIDTH" val="1536.6"/>
  <p:tag name="LATEXADDIN" val="\documentclass{article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1.5cm}&#10;\pagestyle{empty}&#10;\begin{document}&#10;&#10;\centering&#10;&#10;[\tg{no. of parameters}, \tp{time in seconds}]&#10;&#10;&#10;\end{document}"/>
  <p:tag name="IGUANATEXSIZE" val="24"/>
  <p:tag name="IGUANATEXCURSOR" val="45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1.886"/>
  <p:tag name="ORIGINALWIDTH" val="4508.437"/>
  <p:tag name="LATEXADDIN" val="\documentclass{article}&#10;\usepackage{color,multirow}&#10;\definecolor{deepgreen}{rgb}{0,.4,0}&#10;\definecolor{purple}{rgb}{.5,0,.5}&#10;\newcommand{\tr}[1]{\textcolor{red}{#1}}&#10;\newcommand{\tb}[1]{\textcolor{blue}{#1}}&#10;\newcommand{\tg}[1]{\textcolor{deepgreen}{#1}}&#10;\newcommand{\tp}[1]{\textcolor{purple}{#1}}&#10;\usepackage{amsmath}&#10;\pagestyle{empty}&#10;\begin{document}&#10;&#10;&#10;\begin{table}[h!]&#10;\centering&#10;\begin{centering}&#10;%\rotatebox{90}{&#10;\begin{tabular}{c|c|c|c|c|c|c|c}&#10; &amp; \tr{SVM} &amp; \tr{SVM-CK} &amp; \tr{EPF} &amp;\tr{SC-MK} &amp; \tr{MFASR} &amp; \tb{SaT}  &amp;  \tp{gain}&#10;\tabularnewline&#10;\hline&#10;\tg{overall} &amp;\multirow{2}{*}{79.78\%} &amp; &#10;\multirow{2}{*}{92.11\%} &amp; \multirow{2}{*}{93.34\%}&amp; \multirow{2}{*}{97.83\%}&amp; \multirow{2}{*}{97.88\%} &amp;\multirow{2}{*}{\tb{98.83\%}}&amp; \multirow{2}{*}{\tp{0.95\%}}&#10;\tabularnewline&#10;\tg{accuracy}  &amp; &amp;&amp; &amp; &amp; &amp; \tabularnewline&#10;\hline&#10;\tg{average}  &amp;\multirow{2}{*}{80.11\%} &amp; &#10;\multirow{2}{*}{92.68\%} &amp; \multirow{2}{*}{95.95\%}&amp; \multirow{2}{*}{98.35\%}&amp; \multirow{2}{*}{97.91\%} &amp;\multirow{2}{*}{\tb{98.88\%}}&amp; \multirow{2}{*}{\tp{0.35\%}}&#10;\tabularnewline&#10;\tg{accuracy} &amp;&amp;&amp; &amp; &amp; &amp;\tabularnewline&#10;\hline&#10;\tg{kappa} &amp; 76.90\% &amp; 91.01\% &amp;  92.36\% &amp; 97.52\%&amp; 97.58\%&amp;\tb{98.66\%}&amp;\tp{1.08\%}\tabularnewline&#10;\end{tabular}&#10;&#10;\par\end{centering}&#10;\end{table}\end{document}"/>
  <p:tag name="IGUANATEXSIZE" val="20"/>
  <p:tag name="IGUANATEXCURSOR" val="1187"/>
  <p:tag name="TRANSPARENCY" val="True"/>
  <p:tag name="FILENAME" val=""/>
  <p:tag name="LATEXENGINEID" val="0"/>
  <p:tag name="TEMPFOLDER" val="c:\temp\"/>
  <p:tag name="LATEXFORMHEIGHT" val="553"/>
  <p:tag name="LATEXFORMWIDTH" val="476.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7.8"/>
  <p:tag name="ORIGINALWIDTH" val="2799"/>
  <p:tag name="LATEXADDIN" val="\documentclass{article}&#10;\usepackage{amsmath,color}&#10;\pagestyle{empty}&#10;\newcommand{\tb}[1]{\textcolor{blue}{#1}}&#10;\newcommand{\tr}[1]{\textcolor{red}{#1}}&#10;\newcommand{\tg}[1]{\textcolor{deepgreen}{#1}}&#10;\newcommand{\tp}[1]{\textcolor{purple}{#1}}&#10;&#10;\setlength{\textwidth}{11.5cm}&#10;\begin{document}&#10;\noindent&#10;\tr{SVM [Melgani \textit{et al.}, 2004], SVM-CK [Camps-Valls \textit{et al.}, 2006],\\&#10;EPF [Kang \textit{et al.}, 2014], SC-MK [Fang \textit{et al.}, 2015],\\&#10;MFASR [Fang \textit{et al.}, 2017].}&#10;\end{document}"/>
  <p:tag name="IGUANATEXSIZE" val="26"/>
  <p:tag name="IGUANATEXCURSOR" val="4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5"/>
  <p:tag name="ORIGINALWIDTH" val="421.5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r{spectral}&#10;&#10;&#10;\end{document}"/>
  <p:tag name="IGUANATEXSIZE" val="20"/>
  <p:tag name="IGUANATEXCURSOR" val="43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"/>
  <p:tag name="ORIGINALWIDTH" val="2576.4"/>
  <p:tag name="LATEXADDIN" val="\documentclass{article}\pagestyle{empty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1.5cm}&#10;\begin{document}&#10;\begin{itemize}&#10;\item[\tg{${}^{\fbox{}}$}] \tg{overall accuracy: percentage of correctly classified pixels}&#10;\end{itemize}&#10;\end{document}&#10;"/>
  <p:tag name="IGUANATEXSIZE" val="27.5"/>
  <p:tag name="IGUANATEXCURSOR" val="50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8"/>
  <p:tag name="ORIGINALWIDTH" val="1545.6"/>
  <p:tag name="LATEXADDIN" val="\documentclass{article}\pagestyle{empty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1.5cm}&#10;\begin{document}&#10;\begin{itemize}&#10;\item[\tg{${}^{\fbox{}}$}] \tg{kappa: Cohen's kappa coefficient}&#10;\end{itemize}&#10;\end{document}&#10;"/>
  <p:tag name="IGUANATEXSIZE" val="27.5"/>
  <p:tag name="IGUANATEXCURSOR" val="47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"/>
  <p:tag name="ORIGINALWIDTH" val="2522.4"/>
  <p:tag name="LATEXADDIN" val="\documentclass{article}\pagestyle{empty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1.5cm}&#10;\begin{document}&#10;\begin{itemize}&#10;\item[\tg{${}^{\fbox{}}$}] \tg{average accuracy:  average of the accuracy in each class}&#10;\end{itemize}&#10;\end{document}&#10;"/>
  <p:tag name="IGUANATEXSIZE" val="27.5"/>
  <p:tag name="IGUANATEXCURSOR" val="50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3536.558"/>
  <p:tag name="LATEXADDIN" val="\documentclass{article}&#10;\usepackage{amsmath,color}&#10;\pagestyle{empty}&#10;\newcommand{\tb}[1]{\textcolor{blue}{#1}}&#10;\newcommand{\tr}[1]{\textcolor{red}{#1}}&#10;\newcommand{\tg}[1]{\textcolor{deepgreen}{#1}}&#10;\newcommand{\tp}[1]{\textcolor{purple}{#1}}&#10;&#10;\setlength{\textwidth}{11.5cm}&#10;\begin{document}&#10;\noindent&#10;Accuracy over 10 random trials with random 10\% training pixels&#10;\end{document}"/>
  <p:tag name="IGUANATEXSIZE" val="20"/>
  <p:tag name="IGUANATEXCURSOR" val="3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"/>
  <p:tag name="ORIGINALWIDTH" val="2576.4"/>
  <p:tag name="LATEXADDIN" val="\documentclass{article}\pagestyle{empty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1.5cm}&#10;\begin{document}&#10;\begin{itemize}&#10;\item[\tg{${}^{\fbox{}}$}] \tg{overall accuracy: percentage of correctly classified pixels}&#10;\end{itemize}&#10;\end{document}&#10;"/>
  <p:tag name="IGUANATEXSIZE" val="27.5"/>
  <p:tag name="IGUANATEXCURSOR" val="50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8"/>
  <p:tag name="ORIGINALWIDTH" val="1545.6"/>
  <p:tag name="LATEXADDIN" val="\documentclass{article}\pagestyle{empty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1.5cm}&#10;\begin{document}&#10;\begin{itemize}&#10;\item[\tg{${}^{\fbox{}}$}] \tg{kappa: Cohen's kappa coefficient}&#10;\end{itemize}&#10;\end{document}&#10;"/>
  <p:tag name="IGUANATEXSIZE" val="27.5"/>
  <p:tag name="IGUANATEXCURSOR" val="47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"/>
  <p:tag name="ORIGINALWIDTH" val="2522.4"/>
  <p:tag name="LATEXADDIN" val="\documentclass{article}\pagestyle{empty}&#10;\usepackage{amssymb,amsmath,amsfonts,color,graphics,graphicx}&#10;\definecolor{deepgreen}{rgb}{0,.4,0}&#10;\definecolor{purple}{rgb}{.5,0,.5}&#10;\newcommand{\tb}[1]{\textcolor{blue}{#1}}&#10;\newcommand{\tr}[1]{\textcolor{red}{#1}}&#10;\newcommand{\tg}[1]{\textcolor{deepgreen}{#1}}&#10;\newcommand{\tp}[1]{\textcolor{purple}{#1}}&#10;\setlength{\textwidth}{11.5cm}&#10;\begin{document}&#10;\begin{itemize}&#10;\item[\tg{${}^{\fbox{}}$}] \tg{average accuracy:  average of the accuracy in each class}&#10;\end{itemize}&#10;\end{document}&#10;"/>
  <p:tag name="IGUANATEXSIZE" val="27.5"/>
  <p:tag name="IGUANATEXCURSOR" val="50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2"/>
  <p:tag name="ORIGINALWIDTH" val="3366"/>
  <p:tag name="LATEXADDIN" val="\documentclass{article}&#10;\usepackage{color,multirow}&#10;\definecolor{deepgreen}{rgb}{0,.4,0}&#10;\definecolor{purple}{rgb}{.5,0,.5}&#10;\newcommand{\tr}[1]{\textcolor{red}{#1}}&#10;\newcommand{\tb}[1]{\textcolor{blue}{#1}}&#10;\newcommand{\tg}[1]{\textcolor{deepgreen}{#1}}&#10;\newcommand{\tp}[1]{\textcolor{purple}{#1}}&#10;\usepackage{amsmath}&#10;\pagestyle{empty}&#10;\begin{document}&#10;&#10;&#10;\begin{table}[h!]&#10;\centering&#10;\begin{centering}&#10;%\rotatebox{90}{&#10;\begin{tabular}{c|c|c|c}&#10;&amp; \tb{SaT} with $\|\nabla g\|^2$  &amp;  \tb{SaT} without $\|\nabla g\|^2 $ &amp; \tp{gain}&#10;\tabularnewline&#10;\hline&#10;\tg{overall} &amp; \multirow{2}{*}{\tb{98.83\%}}&amp; \multirow{2}{*}{{97.26\%}} &amp; \multirow{2}{*}{\tp{1.57\%}}&#10;\tabularnewline&#10;\tg{accuracy}  &amp; &amp; \tabularnewline&#10;\hline&#10;\tg{average} &amp; \multirow{2}{*}{\tb{98.88\%}}&amp; \multirow{2}{*}{{95.89\%}} &amp; \multirow{2}{*}{\tp{2.99\%}}&#10;\tabularnewline&#10;\tg{accuracy} &amp;&amp; \tabularnewline&#10;\hline&#10;\tg{kappa} &amp;\tb{98.66\%}&amp;{96.86\%} &amp; \tp{1.80\%} \tabularnewline&#10;\end{tabular}&#10;&#10;\par\end{centering}&#10;\end{table}\end{document}"/>
  <p:tag name="IGUANATEXSIZE" val="20"/>
  <p:tag name="IGUANATEXCURSOR" val="510"/>
  <p:tag name="TRANSPARENCY" val="True"/>
  <p:tag name="FILENAME" val=""/>
  <p:tag name="LATEXENGINEID" val="0"/>
  <p:tag name="TEMPFOLDER" val=".\"/>
  <p:tag name="LATEXFORMHEIGHT" val="553"/>
  <p:tag name="LATEXFORMWIDTH" val="656.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5"/>
  <p:tag name="ORIGINALWIDTH" val="2886.75"/>
  <p:tag name="LATEXADDIN" val="\documentclass{article}&#10;\usepackage{amsmath,color}&#10;\pagestyle{empty}&#10;\newcommand{\tb}[1]{\textcolor{blue}{#1}}&#10;\newcommand{\tr}[1]{\textcolor{red}{#1}}&#10;\newcommand{\tg}[1]{\textcolor{deepgreen}{#1}}&#10;\newcommand{\tp}[1]{\textcolor{purple}{#1}}&#10;&#10;\setlength{\textwidth}{11.5cm}&#10;\begin{document}&#10;\noindent&#10;\tr{C., Kan, Nikolova, and Plemmons, arXiv 1806.00836.}&#10;\end{document}"/>
  <p:tag name="IGUANATEXSIZE" val="20"/>
  <p:tag name="IGUANATEXCURSOR" val="328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3536.558"/>
  <p:tag name="LATEXADDIN" val="\documentclass{article}&#10;\usepackage{amsmath,color}&#10;\pagestyle{empty}&#10;\newcommand{\tb}[1]{\textcolor{blue}{#1}}&#10;\newcommand{\tr}[1]{\textcolor{red}{#1}}&#10;\newcommand{\tg}[1]{\textcolor{deepgreen}{#1}}&#10;\newcommand{\tp}[1]{\textcolor{purple}{#1}}&#10;&#10;\setlength{\textwidth}{11.5cm}&#10;\begin{document}&#10;\noindent&#10;Accuracy over 10 random trials with random 10\% training pixels&#10;\end{document}"/>
  <p:tag name="IGUANATEXSIZE" val="20"/>
  <p:tag name="IGUANATEXCURSOR" val="3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5"/>
  <p:tag name="ORIGINALWIDTH" val="1875.75"/>
  <p:tag name="LATEXADDIN" val="\documentclass{article}&#10;\usepackage{amsmath}&#10;\pagestyle{empty}&#10;\begin{document}&#10;analyze the material for each pixel&#10;\end{document}"/>
  <p:tag name="IGUANATEXSIZE" val="24"/>
  <p:tag name="IGUANATEXCURSOR" val="11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.9704"/>
  <p:tag name="ORIGINALWIDTH" val="633.6708"/>
  <p:tag name="LATEXADDIN" val="\documentclass{article}&#10;\usepackage{amsmath}&#10;\pagestyle{empty}&#10;\begin{document}&#10;&#10;\centering&#10;16 classes \\&#10;of materials&#10;&#10;&#10;\end{document}"/>
  <p:tag name="IGUANATEXSIZE" val="20"/>
  <p:tag name="IGUANATEXCURSOR" val="9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6"/>
  <p:tag name="ORIGINALWIDTH" val="526.8"/>
  <p:tag name="LATEXADDIN" val="\documentclass{article}&#10;\usepackage{amsmath}&#10;\pagestyle{empty}&#10;\begin{document}&#10;&#10;\centering&#10;Our method&#10;&#10;&#10;\end{document}"/>
  <p:tag name="IGUANATEXSIZE" val="24"/>
  <p:tag name="IGUANATEXCURSOR" val="102"/>
  <p:tag name="TRANSPARENCY" val="Fals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.6"/>
  <p:tag name="ORIGINALWIDTH" val="181.2"/>
  <p:tag name="LATEXADDIN" val="\documentclass{article}&#10;\pagestyle{empty}&#10;\usepackage{amssymb,amsmath,amsfonts,color,graphics,graphicx}&#10;\definecolor{deepgreen}{rgb}{0,.7,.3}&#10;\definecolor{purple}{rgb}{.5,0,.5}&#10;\newcommand{\tb}[1]{\textcolor{blue}{#1}}&#10;\newcommand{\tr}[1]{\textcolor{red}{#1}}&#10;\newcommand{\tg}[1]{\textcolor{deepgreen}{#1}}&#10;\newcommand{\tp}[1]{\textcolor{purple}{#1}}&#10;\setlength{\textwidth}{10cm}&#10;&#10;\pagestyle{empty}&#10;\begin{document}&#10;&#10;\centering&#10;\tp{max}&#10;&#10;&#10;\end{document}"/>
  <p:tag name="IGUANATEXSIZE" val="25"/>
  <p:tag name="IGUANATEXCURSOR" val="43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10946</TotalTime>
  <Words>57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新細明體</vt:lpstr>
      <vt:lpstr>宋体</vt:lpstr>
      <vt:lpstr>Arial</vt:lpstr>
      <vt:lpstr>Calibri</vt:lpstr>
      <vt:lpstr>Calibri Light</vt:lpstr>
      <vt:lpstr>Times New Roman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PMA 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Chan</dc:creator>
  <cp:lastModifiedBy>Raymond Chan (PMA)</cp:lastModifiedBy>
  <cp:revision>959</cp:revision>
  <dcterms:created xsi:type="dcterms:W3CDTF">2001-05-13T14:05:51Z</dcterms:created>
  <dcterms:modified xsi:type="dcterms:W3CDTF">2018-10-29T07:42:04Z</dcterms:modified>
</cp:coreProperties>
</file>